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png" ContentType="image/pn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59479" y="240541"/>
            <a:ext cx="2825040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#</a:t>
            </a:fld>
            <a:endParaRPr sz="2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#</a:t>
            </a:fld>
            <a:endParaRPr sz="2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#</a:t>
            </a:fld>
            <a:endParaRPr sz="2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#</a:t>
            </a:fld>
            <a:endParaRPr sz="2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624125"/>
            <a:ext cx="9144000" cy="519430"/>
          </a:xfrm>
          <a:custGeom>
            <a:avLst/>
            <a:gdLst/>
            <a:ahLst/>
            <a:cxnLst/>
            <a:rect l="l" t="t" r="r" b="b"/>
            <a:pathLst>
              <a:path w="9144000" h="519429">
                <a:moveTo>
                  <a:pt x="0" y="0"/>
                </a:moveTo>
                <a:lnTo>
                  <a:pt x="9143999" y="0"/>
                </a:lnTo>
                <a:lnTo>
                  <a:pt x="9143999" y="519374"/>
                </a:lnTo>
                <a:lnTo>
                  <a:pt x="0" y="519374"/>
                </a:lnTo>
                <a:lnTo>
                  <a:pt x="0" y="0"/>
                </a:lnTo>
                <a:close/>
              </a:path>
            </a:pathLst>
          </a:custGeom>
          <a:solidFill>
            <a:srgbClr val="8C14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6524" y="52575"/>
            <a:ext cx="6381447" cy="4524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#</a:t>
            </a:fld>
            <a:endParaRPr sz="20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624125"/>
            <a:ext cx="9144000" cy="519430"/>
          </a:xfrm>
          <a:custGeom>
            <a:avLst/>
            <a:gdLst/>
            <a:ahLst/>
            <a:cxnLst/>
            <a:rect l="l" t="t" r="r" b="b"/>
            <a:pathLst>
              <a:path w="9144000" h="519429">
                <a:moveTo>
                  <a:pt x="0" y="0"/>
                </a:moveTo>
                <a:lnTo>
                  <a:pt x="9143999" y="0"/>
                </a:lnTo>
                <a:lnTo>
                  <a:pt x="9143999" y="519374"/>
                </a:lnTo>
                <a:lnTo>
                  <a:pt x="0" y="519374"/>
                </a:lnTo>
                <a:lnTo>
                  <a:pt x="0" y="0"/>
                </a:lnTo>
                <a:close/>
              </a:path>
            </a:pathLst>
          </a:custGeom>
          <a:solidFill>
            <a:srgbClr val="8C14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9925" y="319737"/>
            <a:ext cx="289052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76337" y="1406987"/>
            <a:ext cx="7253605" cy="2764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7608925" y="4704900"/>
            <a:ext cx="1308734" cy="309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45225" y="4709660"/>
            <a:ext cx="4690110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399125" y="4704900"/>
            <a:ext cx="1605279" cy="318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#</a:t>
            </a:fld>
            <a:endParaRPr sz="2000"/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20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31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3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20.png"/><Relationship Id="rId7" Type="http://schemas.openxmlformats.org/officeDocument/2006/relationships/image" Target="../media/image42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image" Target="../media/image44.jpg"/><Relationship Id="rId4" Type="http://schemas.openxmlformats.org/officeDocument/2006/relationships/image" Target="../media/image45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20.png"/><Relationship Id="rId7" Type="http://schemas.openxmlformats.org/officeDocument/2006/relationships/image" Target="../media/image42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jpg"/><Relationship Id="rId4" Type="http://schemas.openxmlformats.org/officeDocument/2006/relationships/image" Target="../media/image19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19.png"/><Relationship Id="rId4" Type="http://schemas.openxmlformats.org/officeDocument/2006/relationships/image" Target="../media/image55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Relationship Id="rId3" Type="http://schemas.openxmlformats.org/officeDocument/2006/relationships/image" Target="../media/image22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56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57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Relationship Id="rId3" Type="http://schemas.openxmlformats.org/officeDocument/2006/relationships/image" Target="../media/image60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jpg"/><Relationship Id="rId3" Type="http://schemas.openxmlformats.org/officeDocument/2006/relationships/image" Target="../media/image62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Relationship Id="rId3" Type="http://schemas.openxmlformats.org/officeDocument/2006/relationships/image" Target="../media/image20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Relationship Id="rId3" Type="http://schemas.openxmlformats.org/officeDocument/2006/relationships/image" Target="../media/image64.jpg"/><Relationship Id="rId4" Type="http://schemas.openxmlformats.org/officeDocument/2006/relationships/image" Target="../media/image20.png"/><Relationship Id="rId5" Type="http://schemas.openxmlformats.org/officeDocument/2006/relationships/image" Target="../media/image65.jpg"/><Relationship Id="rId6" Type="http://schemas.openxmlformats.org/officeDocument/2006/relationships/image" Target="../media/image66.jpg"/><Relationship Id="rId7" Type="http://schemas.openxmlformats.org/officeDocument/2006/relationships/image" Target="../media/image67.png"/><Relationship Id="rId8" Type="http://schemas.openxmlformats.org/officeDocument/2006/relationships/image" Target="../media/image68.jpg"/><Relationship Id="rId9" Type="http://schemas.openxmlformats.org/officeDocument/2006/relationships/image" Target="../media/image69.png"/><Relationship Id="rId10" Type="http://schemas.openxmlformats.org/officeDocument/2006/relationships/image" Target="../media/image70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73.jpg"/><Relationship Id="rId5" Type="http://schemas.openxmlformats.org/officeDocument/2006/relationships/image" Target="../media/image27.png"/><Relationship Id="rId6" Type="http://schemas.openxmlformats.org/officeDocument/2006/relationships/image" Target="../media/image74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Relationship Id="rId3" Type="http://schemas.openxmlformats.org/officeDocument/2006/relationships/image" Target="../media/image26.png"/><Relationship Id="rId4" Type="http://schemas.openxmlformats.org/officeDocument/2006/relationships/image" Target="../media/image75.jpg"/><Relationship Id="rId5" Type="http://schemas.openxmlformats.org/officeDocument/2006/relationships/image" Target="../media/image76.jp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Relationship Id="rId3" Type="http://schemas.openxmlformats.org/officeDocument/2006/relationships/image" Target="../media/image76.jpg"/><Relationship Id="rId4" Type="http://schemas.openxmlformats.org/officeDocument/2006/relationships/image" Target="../media/image77.jpg"/><Relationship Id="rId5" Type="http://schemas.openxmlformats.org/officeDocument/2006/relationships/image" Target="../media/image78.jpg"/><Relationship Id="rId6" Type="http://schemas.openxmlformats.org/officeDocument/2006/relationships/image" Target="../media/image79.jpg"/><Relationship Id="rId7" Type="http://schemas.openxmlformats.org/officeDocument/2006/relationships/image" Target="../media/image80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Relationship Id="rId3" Type="http://schemas.openxmlformats.org/officeDocument/2006/relationships/image" Target="../media/image76.jpg"/><Relationship Id="rId4" Type="http://schemas.openxmlformats.org/officeDocument/2006/relationships/image" Target="../media/image77.jpg"/><Relationship Id="rId5" Type="http://schemas.openxmlformats.org/officeDocument/2006/relationships/image" Target="../media/image78.jpg"/><Relationship Id="rId6" Type="http://schemas.openxmlformats.org/officeDocument/2006/relationships/image" Target="../media/image79.jpg"/><Relationship Id="rId7" Type="http://schemas.openxmlformats.org/officeDocument/2006/relationships/image" Target="../media/image80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g"/><Relationship Id="rId3" Type="http://schemas.openxmlformats.org/officeDocument/2006/relationships/image" Target="../media/image82.jpg"/><Relationship Id="rId4" Type="http://schemas.openxmlformats.org/officeDocument/2006/relationships/image" Target="../media/image83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3.jp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Relationship Id="rId3" Type="http://schemas.openxmlformats.org/officeDocument/2006/relationships/image" Target="../media/image86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7.png"/><Relationship Id="rId3" Type="http://schemas.openxmlformats.org/officeDocument/2006/relationships/image" Target="../media/image73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73.jpg"/><Relationship Id="rId4" Type="http://schemas.openxmlformats.org/officeDocument/2006/relationships/image" Target="../media/image89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73.jpg"/><Relationship Id="rId4" Type="http://schemas.openxmlformats.org/officeDocument/2006/relationships/image" Target="../media/image91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jp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7.jp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g"/><Relationship Id="rId3" Type="http://schemas.openxmlformats.org/officeDocument/2006/relationships/image" Target="../media/image99.jp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jp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bgirshick/rcnn" TargetMode="External"/><Relationship Id="rId3" Type="http://schemas.openxmlformats.org/officeDocument/2006/relationships/hyperlink" Target="https://github.com/rbgirshick/fast-rcnn" TargetMode="External"/><Relationship Id="rId4" Type="http://schemas.openxmlformats.org/officeDocument/2006/relationships/hyperlink" Target="https://github.com/ShaoqingRen/faster_rcnn" TargetMode="External"/><Relationship Id="rId5" Type="http://schemas.openxmlformats.org/officeDocument/2006/relationships/hyperlink" Target="https://github.com/rbgirshick/py-faster-rcnn" TargetMode="External"/><Relationship Id="rId6" Type="http://schemas.openxmlformats.org/officeDocument/2006/relationships/hyperlink" Target="http://pjreddie.com/darknet/yolo/" TargetMode="Externa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Relationship Id="rId4" Type="http://schemas.openxmlformats.org/officeDocument/2006/relationships/image" Target="../media/image19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0645">
              <a:lnSpc>
                <a:spcPct val="100000"/>
              </a:lnSpc>
              <a:spcBef>
                <a:spcPts val="100"/>
              </a:spcBef>
            </a:pPr>
            <a:r>
              <a:rPr dirty="0" spc="20"/>
              <a:t>Lecture</a:t>
            </a:r>
            <a:r>
              <a:rPr dirty="0" spc="-100"/>
              <a:t> </a:t>
            </a:r>
            <a:r>
              <a:rPr dirty="0" spc="-5"/>
              <a:t>8: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786957" y="4713450"/>
            <a:ext cx="217804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 sz="2000">
                <a:solidFill>
                  <a:srgbClr val="FFFFFF"/>
                </a:solidFill>
                <a:latin typeface="Arial"/>
                <a:cs typeface="Arial"/>
              </a:rPr>
              <a:t>1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48583" y="1707391"/>
            <a:ext cx="6505575" cy="149034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948180" marR="5080" indent="-1936114">
              <a:lnSpc>
                <a:spcPct val="100299"/>
              </a:lnSpc>
              <a:spcBef>
                <a:spcPts val="80"/>
              </a:spcBef>
            </a:pPr>
            <a:r>
              <a:rPr dirty="0" sz="4800">
                <a:latin typeface="Arial"/>
                <a:cs typeface="Arial"/>
              </a:rPr>
              <a:t>Spatial </a:t>
            </a:r>
            <a:r>
              <a:rPr dirty="0" sz="4800" spc="15">
                <a:latin typeface="Arial"/>
                <a:cs typeface="Arial"/>
              </a:rPr>
              <a:t>Localization</a:t>
            </a:r>
            <a:r>
              <a:rPr dirty="0" sz="4800" spc="-80">
                <a:latin typeface="Arial"/>
                <a:cs typeface="Arial"/>
              </a:rPr>
              <a:t> </a:t>
            </a:r>
            <a:r>
              <a:rPr dirty="0" sz="4800" spc="20">
                <a:latin typeface="Arial"/>
                <a:cs typeface="Arial"/>
              </a:rPr>
              <a:t>and  </a:t>
            </a:r>
            <a:r>
              <a:rPr dirty="0" sz="4800" spc="30">
                <a:latin typeface="Arial"/>
                <a:cs typeface="Arial"/>
              </a:rPr>
              <a:t>Detection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574738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Classification </a:t>
            </a:r>
            <a:r>
              <a:rPr dirty="0" sz="3000"/>
              <a:t>+ </a:t>
            </a:r>
            <a:r>
              <a:rPr dirty="0" sz="3000" spc="-5"/>
              <a:t>Localization:</a:t>
            </a:r>
            <a:r>
              <a:rPr dirty="0" sz="3000" spc="-100"/>
              <a:t> </a:t>
            </a:r>
            <a:r>
              <a:rPr dirty="0" sz="3000" spc="-5"/>
              <a:t>Task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56925" y="832056"/>
            <a:ext cx="2628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Classification</a:t>
            </a:r>
            <a:r>
              <a:rPr dirty="0" sz="1800" spc="-5">
                <a:latin typeface="Arial"/>
                <a:cs typeface="Arial"/>
              </a:rPr>
              <a:t>: </a:t>
            </a:r>
            <a:r>
              <a:rPr dirty="0" sz="1800">
                <a:latin typeface="Arial"/>
                <a:cs typeface="Arial"/>
              </a:rPr>
              <a:t>C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classes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4125" y="1108281"/>
            <a:ext cx="3009265" cy="8521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Input: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 spc="-5" b="1">
                <a:latin typeface="Arial"/>
                <a:cs typeface="Arial"/>
              </a:rPr>
              <a:t>Output: </a:t>
            </a:r>
            <a:r>
              <a:rPr dirty="0" sz="1800" spc="-5">
                <a:latin typeface="Arial"/>
                <a:cs typeface="Arial"/>
              </a:rPr>
              <a:t>Class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label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 spc="-5" b="1">
                <a:latin typeface="Arial"/>
                <a:cs typeface="Arial"/>
              </a:rPr>
              <a:t>Evaluation metric: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Accuracy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6925" y="2489405"/>
            <a:ext cx="4872990" cy="1128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Localization</a:t>
            </a:r>
            <a:r>
              <a:rPr dirty="0" sz="1800" spc="-5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5"/>
              </a:spcBef>
            </a:pPr>
            <a:r>
              <a:rPr dirty="0" sz="1800" spc="-5" b="1">
                <a:latin typeface="Arial"/>
                <a:cs typeface="Arial"/>
              </a:rPr>
              <a:t>Input: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5"/>
              </a:spcBef>
            </a:pPr>
            <a:r>
              <a:rPr dirty="0" sz="1800" spc="-5" b="1">
                <a:latin typeface="Arial"/>
                <a:cs typeface="Arial"/>
              </a:rPr>
              <a:t>Output</a:t>
            </a:r>
            <a:r>
              <a:rPr dirty="0" sz="1800" spc="-5">
                <a:latin typeface="Arial"/>
                <a:cs typeface="Arial"/>
              </a:rPr>
              <a:t>: Box in the image </a:t>
            </a:r>
            <a:r>
              <a:rPr dirty="0" sz="1800">
                <a:latin typeface="Arial"/>
                <a:cs typeface="Arial"/>
              </a:rPr>
              <a:t>(x, y, </a:t>
            </a:r>
            <a:r>
              <a:rPr dirty="0" sz="1800" spc="-5">
                <a:latin typeface="Arial"/>
                <a:cs typeface="Arial"/>
              </a:rPr>
              <a:t>w,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h)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5"/>
              </a:spcBef>
            </a:pPr>
            <a:r>
              <a:rPr dirty="0" sz="1800" spc="-5" b="1">
                <a:latin typeface="Arial"/>
                <a:cs typeface="Arial"/>
              </a:rPr>
              <a:t>Evaluation metric: </a:t>
            </a:r>
            <a:r>
              <a:rPr dirty="0" sz="1800" spc="-5">
                <a:latin typeface="Arial"/>
                <a:cs typeface="Arial"/>
              </a:rPr>
              <a:t>Intersection over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Union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6925" y="4146756"/>
            <a:ext cx="40201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Classification </a:t>
            </a:r>
            <a:r>
              <a:rPr dirty="0" sz="1800" b="1">
                <a:latin typeface="Arial"/>
                <a:cs typeface="Arial"/>
              </a:rPr>
              <a:t>+ </a:t>
            </a:r>
            <a:r>
              <a:rPr dirty="0" sz="1800" spc="-5" b="1">
                <a:latin typeface="Arial"/>
                <a:cs typeface="Arial"/>
              </a:rPr>
              <a:t>Localization</a:t>
            </a:r>
            <a:r>
              <a:rPr dirty="0" sz="1800" spc="-5">
                <a:latin typeface="Arial"/>
                <a:cs typeface="Arial"/>
              </a:rPr>
              <a:t>: Do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both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53175" y="820499"/>
            <a:ext cx="1349375" cy="1119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5686225" y="1318801"/>
            <a:ext cx="891540" cy="123189"/>
            <a:chOff x="5686225" y="1318801"/>
            <a:chExt cx="891540" cy="123189"/>
          </a:xfrm>
        </p:grpSpPr>
        <p:sp>
          <p:nvSpPr>
            <p:cNvPr id="9" name="object 9"/>
            <p:cNvSpPr/>
            <p:nvPr/>
          </p:nvSpPr>
          <p:spPr>
            <a:xfrm>
              <a:off x="5686225" y="1380287"/>
              <a:ext cx="747395" cy="0"/>
            </a:xfrm>
            <a:custGeom>
              <a:avLst/>
              <a:gdLst/>
              <a:ahLst/>
              <a:cxnLst/>
              <a:rect l="l" t="t" r="r" b="b"/>
              <a:pathLst>
                <a:path w="747395" h="0">
                  <a:moveTo>
                    <a:pt x="0" y="0"/>
                  </a:moveTo>
                  <a:lnTo>
                    <a:pt x="7471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419087" y="1318801"/>
              <a:ext cx="158250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802050" y="1220318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70837" y="2464287"/>
            <a:ext cx="1349375" cy="1119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6949150" y="2962576"/>
            <a:ext cx="891540" cy="123189"/>
            <a:chOff x="6949150" y="2962576"/>
            <a:chExt cx="891540" cy="123189"/>
          </a:xfrm>
        </p:grpSpPr>
        <p:sp>
          <p:nvSpPr>
            <p:cNvPr id="14" name="object 14"/>
            <p:cNvSpPr/>
            <p:nvPr/>
          </p:nvSpPr>
          <p:spPr>
            <a:xfrm>
              <a:off x="6949150" y="3024062"/>
              <a:ext cx="747395" cy="0"/>
            </a:xfrm>
            <a:custGeom>
              <a:avLst/>
              <a:gdLst/>
              <a:ahLst/>
              <a:cxnLst/>
              <a:rect l="l" t="t" r="r" b="b"/>
              <a:pathLst>
                <a:path w="747395" h="0">
                  <a:moveTo>
                    <a:pt x="0" y="0"/>
                  </a:moveTo>
                  <a:lnTo>
                    <a:pt x="7471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682012" y="2962576"/>
              <a:ext cx="158250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7901300" y="2864118"/>
            <a:ext cx="10788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(x, y, </a:t>
            </a:r>
            <a:r>
              <a:rPr dirty="0" sz="1800" spc="-5">
                <a:latin typeface="Arial"/>
                <a:cs typeface="Arial"/>
              </a:rPr>
              <a:t>w,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h)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57225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Classification </a:t>
            </a:r>
            <a:r>
              <a:rPr dirty="0" sz="3000"/>
              <a:t>+ </a:t>
            </a:r>
            <a:r>
              <a:rPr dirty="0" sz="3000" spc="-5"/>
              <a:t>Localization:</a:t>
            </a:r>
            <a:r>
              <a:rPr dirty="0" sz="3000" spc="-100"/>
              <a:t> </a:t>
            </a:r>
            <a:r>
              <a:rPr dirty="0" sz="3000" spc="-5"/>
              <a:t>ImageNet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256849" y="776525"/>
            <a:ext cx="4638375" cy="3663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96925" y="924921"/>
            <a:ext cx="3950970" cy="299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1000 </a:t>
            </a:r>
            <a:r>
              <a:rPr dirty="0" sz="1600">
                <a:latin typeface="Arial"/>
                <a:cs typeface="Arial"/>
              </a:rPr>
              <a:t>classes (same </a:t>
            </a:r>
            <a:r>
              <a:rPr dirty="0" sz="1600" spc="-5">
                <a:latin typeface="Arial"/>
                <a:cs typeface="Arial"/>
              </a:rPr>
              <a:t>as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classification)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Arial"/>
              <a:cs typeface="Arial"/>
            </a:endParaRPr>
          </a:p>
          <a:p>
            <a:pPr marL="12700" marR="624205">
              <a:lnSpc>
                <a:spcPct val="101600"/>
              </a:lnSpc>
            </a:pPr>
            <a:r>
              <a:rPr dirty="0" sz="1600" spc="-5">
                <a:latin typeface="Arial"/>
                <a:cs typeface="Arial"/>
              </a:rPr>
              <a:t>Each image has </a:t>
            </a:r>
            <a:r>
              <a:rPr dirty="0" sz="1600">
                <a:latin typeface="Arial"/>
                <a:cs typeface="Arial"/>
              </a:rPr>
              <a:t>1 class, </a:t>
            </a:r>
            <a:r>
              <a:rPr dirty="0" sz="1600" spc="-5">
                <a:latin typeface="Arial"/>
                <a:cs typeface="Arial"/>
              </a:rPr>
              <a:t>at least one  bounding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box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~800 training images per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class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Algorithm produces </a:t>
            </a:r>
            <a:r>
              <a:rPr dirty="0" sz="1600">
                <a:latin typeface="Arial"/>
                <a:cs typeface="Arial"/>
              </a:rPr>
              <a:t>5 (class, </a:t>
            </a:r>
            <a:r>
              <a:rPr dirty="0" sz="1600" spc="-5">
                <a:latin typeface="Arial"/>
                <a:cs typeface="Arial"/>
              </a:rPr>
              <a:t>box)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guesses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  <a:spcBef>
                <a:spcPts val="5"/>
              </a:spcBef>
            </a:pPr>
            <a:r>
              <a:rPr dirty="0" sz="1600" spc="-5">
                <a:latin typeface="Arial"/>
                <a:cs typeface="Arial"/>
              </a:rPr>
              <a:t>Example is </a:t>
            </a:r>
            <a:r>
              <a:rPr dirty="0" sz="1600">
                <a:latin typeface="Arial"/>
                <a:cs typeface="Arial"/>
              </a:rPr>
              <a:t>correct </a:t>
            </a:r>
            <a:r>
              <a:rPr dirty="0" sz="1600" spc="-5">
                <a:latin typeface="Arial"/>
                <a:cs typeface="Arial"/>
              </a:rPr>
              <a:t>if at least one one guess  has </a:t>
            </a:r>
            <a:r>
              <a:rPr dirty="0" sz="1600">
                <a:latin typeface="Arial"/>
                <a:cs typeface="Arial"/>
              </a:rPr>
              <a:t>correct class </a:t>
            </a:r>
            <a:r>
              <a:rPr dirty="0" sz="1600" spc="-5">
                <a:latin typeface="Arial"/>
                <a:cs typeface="Arial"/>
              </a:rPr>
              <a:t>AND bounding box at  least 0.5 intersection over union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(IoU)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3125" y="4418219"/>
            <a:ext cx="130048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Arial"/>
                <a:cs typeface="Arial"/>
              </a:rPr>
              <a:t>Krizhevsky et. al.</a:t>
            </a:r>
            <a:r>
              <a:rPr dirty="0" sz="1000" spc="-7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2012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05536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Idea #1: Localization as</a:t>
            </a:r>
            <a:r>
              <a:rPr dirty="0" sz="3000" spc="-90"/>
              <a:t> </a:t>
            </a:r>
            <a:r>
              <a:rPr dirty="0" sz="3000" spc="-5"/>
              <a:t>Regression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318364" y="1700153"/>
            <a:ext cx="2007149" cy="1665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55150" y="1323031"/>
            <a:ext cx="13328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Input</a:t>
            </a:r>
            <a:r>
              <a:rPr dirty="0" sz="1800" spc="-5">
                <a:latin typeface="Arial"/>
                <a:cs typeface="Arial"/>
              </a:rPr>
              <a:t>: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03924" y="2532419"/>
            <a:ext cx="1238885" cy="164465"/>
            <a:chOff x="2603924" y="2532419"/>
            <a:chExt cx="1238885" cy="164465"/>
          </a:xfrm>
        </p:grpSpPr>
        <p:sp>
          <p:nvSpPr>
            <p:cNvPr id="6" name="object 6"/>
            <p:cNvSpPr/>
            <p:nvPr/>
          </p:nvSpPr>
          <p:spPr>
            <a:xfrm>
              <a:off x="2603924" y="2614400"/>
              <a:ext cx="1046480" cy="0"/>
            </a:xfrm>
            <a:custGeom>
              <a:avLst/>
              <a:gdLst/>
              <a:ahLst/>
              <a:cxnLst/>
              <a:rect l="l" t="t" r="r" b="b"/>
              <a:pathLst>
                <a:path w="1046479" h="0">
                  <a:moveTo>
                    <a:pt x="0" y="0"/>
                  </a:moveTo>
                  <a:lnTo>
                    <a:pt x="10463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631274" y="2532419"/>
              <a:ext cx="211001" cy="1639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328641" y="2164081"/>
            <a:ext cx="1663700" cy="8521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6084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Output</a:t>
            </a:r>
            <a:r>
              <a:rPr dirty="0" sz="1800" spc="-5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215900" marR="5080" indent="-203835">
              <a:lnSpc>
                <a:spcPct val="100699"/>
              </a:lnSpc>
            </a:pPr>
            <a:r>
              <a:rPr dirty="0" sz="1800" spc="-5">
                <a:latin typeface="Arial"/>
                <a:cs typeface="Arial"/>
              </a:rPr>
              <a:t>Box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coordinates  (4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numbers)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16045" y="2120481"/>
            <a:ext cx="1117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Neural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Net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76661" y="3281781"/>
            <a:ext cx="1676400" cy="852169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ctr"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 b="1">
                <a:latin typeface="Arial"/>
                <a:cs typeface="Arial"/>
              </a:rPr>
              <a:t>Correct</a:t>
            </a:r>
            <a:r>
              <a:rPr dirty="0" sz="1800" spc="-8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output</a:t>
            </a:r>
            <a:r>
              <a:rPr dirty="0" sz="1800" spc="-5">
                <a:latin typeface="Arial"/>
                <a:cs typeface="Arial"/>
              </a:rPr>
              <a:t>:  box </a:t>
            </a:r>
            <a:r>
              <a:rPr dirty="0" sz="1800">
                <a:latin typeface="Arial"/>
                <a:cs typeface="Arial"/>
              </a:rPr>
              <a:t>coordinates  (4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numbers)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99399" y="3398171"/>
            <a:ext cx="973455" cy="331470"/>
            <a:chOff x="6199399" y="3398171"/>
            <a:chExt cx="973455" cy="331470"/>
          </a:xfrm>
        </p:grpSpPr>
        <p:sp>
          <p:nvSpPr>
            <p:cNvPr id="12" name="object 12"/>
            <p:cNvSpPr/>
            <p:nvPr/>
          </p:nvSpPr>
          <p:spPr>
            <a:xfrm>
              <a:off x="6218449" y="3477455"/>
              <a:ext cx="770255" cy="233045"/>
            </a:xfrm>
            <a:custGeom>
              <a:avLst/>
              <a:gdLst/>
              <a:ahLst/>
              <a:cxnLst/>
              <a:rect l="l" t="t" r="r" b="b"/>
              <a:pathLst>
                <a:path w="770254" h="233045">
                  <a:moveTo>
                    <a:pt x="0" y="232894"/>
                  </a:moveTo>
                  <a:lnTo>
                    <a:pt x="769696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950870" y="3398171"/>
              <a:ext cx="221817" cy="1585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6145574" y="2595349"/>
            <a:ext cx="1017269" cy="518159"/>
            <a:chOff x="6145574" y="2595349"/>
            <a:chExt cx="1017269" cy="518159"/>
          </a:xfrm>
        </p:grpSpPr>
        <p:sp>
          <p:nvSpPr>
            <p:cNvPr id="15" name="object 15"/>
            <p:cNvSpPr/>
            <p:nvPr/>
          </p:nvSpPr>
          <p:spPr>
            <a:xfrm>
              <a:off x="6164624" y="2614399"/>
              <a:ext cx="824230" cy="403860"/>
            </a:xfrm>
            <a:custGeom>
              <a:avLst/>
              <a:gdLst/>
              <a:ahLst/>
              <a:cxnLst/>
              <a:rect l="l" t="t" r="r" b="b"/>
              <a:pathLst>
                <a:path w="824229" h="403860">
                  <a:moveTo>
                    <a:pt x="0" y="0"/>
                  </a:moveTo>
                  <a:lnTo>
                    <a:pt x="823726" y="403697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941606" y="2942538"/>
              <a:ext cx="221052" cy="1706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464559" y="2971706"/>
            <a:ext cx="1194435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285750">
              <a:lnSpc>
                <a:spcPct val="100699"/>
              </a:lnSpc>
              <a:spcBef>
                <a:spcPts val="85"/>
              </a:spcBef>
            </a:pPr>
            <a:r>
              <a:rPr dirty="0" sz="1800" spc="-5" b="1">
                <a:latin typeface="Arial"/>
                <a:cs typeface="Arial"/>
              </a:rPr>
              <a:t>Loss</a:t>
            </a:r>
            <a:r>
              <a:rPr dirty="0" sz="1800" spc="-5">
                <a:latin typeface="Arial"/>
                <a:cs typeface="Arial"/>
              </a:rPr>
              <a:t>:  L2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distance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50629" y="3806656"/>
            <a:ext cx="2259965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292100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latin typeface="Arial"/>
                <a:cs typeface="Arial"/>
              </a:rPr>
              <a:t>Only one object,  </a:t>
            </a:r>
            <a:r>
              <a:rPr dirty="0" sz="1800">
                <a:latin typeface="Arial"/>
                <a:cs typeface="Arial"/>
              </a:rPr>
              <a:t>simpler </a:t>
            </a:r>
            <a:r>
              <a:rPr dirty="0" sz="1800" spc="-5">
                <a:latin typeface="Arial"/>
                <a:cs typeface="Arial"/>
              </a:rPr>
              <a:t>than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detection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7817484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/>
              <a:t>Simple </a:t>
            </a:r>
            <a:r>
              <a:rPr dirty="0" sz="3000" spc="-5"/>
              <a:t>Recipe for Classification </a:t>
            </a:r>
            <a:r>
              <a:rPr dirty="0" sz="3000"/>
              <a:t>+</a:t>
            </a:r>
            <a:r>
              <a:rPr dirty="0" sz="3000" spc="-90"/>
              <a:t> </a:t>
            </a:r>
            <a:r>
              <a:rPr dirty="0" sz="3000" spc="-5"/>
              <a:t>Localization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77650" y="710955"/>
            <a:ext cx="79959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Step </a:t>
            </a:r>
            <a:r>
              <a:rPr dirty="0" sz="1800" spc="5" b="1">
                <a:latin typeface="Arial"/>
                <a:cs typeface="Arial"/>
              </a:rPr>
              <a:t>1</a:t>
            </a:r>
            <a:r>
              <a:rPr dirty="0" sz="1800" spc="5">
                <a:latin typeface="Arial"/>
                <a:cs typeface="Arial"/>
              </a:rPr>
              <a:t>: </a:t>
            </a:r>
            <a:r>
              <a:rPr dirty="0" sz="1800" spc="-5">
                <a:latin typeface="Arial"/>
                <a:cs typeface="Arial"/>
              </a:rPr>
              <a:t>Train </a:t>
            </a:r>
            <a:r>
              <a:rPr dirty="0" sz="1800">
                <a:latin typeface="Arial"/>
                <a:cs typeface="Arial"/>
              </a:rPr>
              <a:t>(or </a:t>
            </a:r>
            <a:r>
              <a:rPr dirty="0" sz="1800" spc="-5">
                <a:latin typeface="Arial"/>
                <a:cs typeface="Arial"/>
              </a:rPr>
              <a:t>download) </a:t>
            </a:r>
            <a:r>
              <a:rPr dirty="0" sz="1800">
                <a:latin typeface="Arial"/>
                <a:cs typeface="Arial"/>
              </a:rPr>
              <a:t>a classification model (AlexNet, </a:t>
            </a:r>
            <a:r>
              <a:rPr dirty="0" sz="1800" spc="-5">
                <a:latin typeface="Arial"/>
                <a:cs typeface="Arial"/>
              </a:rPr>
              <a:t>VGG,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GoogLeNet)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3375" y="2838222"/>
            <a:ext cx="2812415" cy="1240790"/>
            <a:chOff x="213375" y="2838222"/>
            <a:chExt cx="2812415" cy="1240790"/>
          </a:xfrm>
        </p:grpSpPr>
        <p:sp>
          <p:nvSpPr>
            <p:cNvPr id="5" name="object 5"/>
            <p:cNvSpPr/>
            <p:nvPr/>
          </p:nvSpPr>
          <p:spPr>
            <a:xfrm>
              <a:off x="213375" y="2838222"/>
              <a:ext cx="1494901" cy="12402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08276" y="3396885"/>
              <a:ext cx="272813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26399" y="3439838"/>
              <a:ext cx="299213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3074461" y="3254111"/>
            <a:ext cx="1195705" cy="403225"/>
            <a:chOff x="3074461" y="3254111"/>
            <a:chExt cx="1195705" cy="403225"/>
          </a:xfrm>
        </p:grpSpPr>
        <p:sp>
          <p:nvSpPr>
            <p:cNvPr id="11" name="object 11"/>
            <p:cNvSpPr/>
            <p:nvPr/>
          </p:nvSpPr>
          <p:spPr>
            <a:xfrm>
              <a:off x="3079224" y="3357273"/>
              <a:ext cx="765810" cy="295275"/>
            </a:xfrm>
            <a:custGeom>
              <a:avLst/>
              <a:gdLst/>
              <a:ahLst/>
              <a:cxnLst/>
              <a:rect l="l" t="t" r="r" b="b"/>
              <a:pathLst>
                <a:path w="765810" h="295275">
                  <a:moveTo>
                    <a:pt x="765300" y="295199"/>
                  </a:moveTo>
                  <a:lnTo>
                    <a:pt x="0" y="295199"/>
                  </a:lnTo>
                  <a:lnTo>
                    <a:pt x="0" y="0"/>
                  </a:lnTo>
                  <a:lnTo>
                    <a:pt x="765300" y="0"/>
                  </a:lnTo>
                  <a:lnTo>
                    <a:pt x="765300" y="295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844524" y="3258873"/>
              <a:ext cx="98425" cy="393700"/>
            </a:xfrm>
            <a:custGeom>
              <a:avLst/>
              <a:gdLst/>
              <a:ahLst/>
              <a:cxnLst/>
              <a:rect l="l" t="t" r="r" b="b"/>
              <a:pathLst>
                <a:path w="98425" h="393700">
                  <a:moveTo>
                    <a:pt x="0" y="3936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98399" y="295200"/>
                  </a:lnTo>
                  <a:lnTo>
                    <a:pt x="0" y="39360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079224" y="3258873"/>
              <a:ext cx="864235" cy="98425"/>
            </a:xfrm>
            <a:custGeom>
              <a:avLst/>
              <a:gdLst/>
              <a:ahLst/>
              <a:cxnLst/>
              <a:rect l="l" t="t" r="r" b="b"/>
              <a:pathLst>
                <a:path w="864235" h="98425">
                  <a:moveTo>
                    <a:pt x="765300" y="984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863700" y="0"/>
                  </a:lnTo>
                  <a:lnTo>
                    <a:pt x="765300" y="9840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079224" y="3258873"/>
              <a:ext cx="864235" cy="393700"/>
            </a:xfrm>
            <a:custGeom>
              <a:avLst/>
              <a:gdLst/>
              <a:ahLst/>
              <a:cxnLst/>
              <a:rect l="l" t="t" r="r" b="b"/>
              <a:pathLst>
                <a:path w="864235" h="393700">
                  <a:moveTo>
                    <a:pt x="0" y="98400"/>
                  </a:moveTo>
                  <a:lnTo>
                    <a:pt x="98399" y="0"/>
                  </a:lnTo>
                  <a:lnTo>
                    <a:pt x="863700" y="0"/>
                  </a:lnTo>
                  <a:lnTo>
                    <a:pt x="863700" y="295200"/>
                  </a:lnTo>
                  <a:lnTo>
                    <a:pt x="765300" y="393600"/>
                  </a:lnTo>
                  <a:lnTo>
                    <a:pt x="0" y="393600"/>
                  </a:lnTo>
                  <a:lnTo>
                    <a:pt x="0" y="98400"/>
                  </a:lnTo>
                  <a:close/>
                </a:path>
                <a:path w="864235" h="393700">
                  <a:moveTo>
                    <a:pt x="0" y="98400"/>
                  </a:moveTo>
                  <a:lnTo>
                    <a:pt x="765300" y="98400"/>
                  </a:lnTo>
                  <a:lnTo>
                    <a:pt x="863700" y="0"/>
                  </a:lnTo>
                </a:path>
                <a:path w="864235" h="393700">
                  <a:moveTo>
                    <a:pt x="765300" y="98400"/>
                  </a:moveTo>
                  <a:lnTo>
                    <a:pt x="765300" y="39360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970675" y="3396888"/>
              <a:ext cx="299213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4340312" y="3024362"/>
            <a:ext cx="116205" cy="874394"/>
            <a:chOff x="4340312" y="3024362"/>
            <a:chExt cx="116205" cy="874394"/>
          </a:xfrm>
        </p:grpSpPr>
        <p:sp>
          <p:nvSpPr>
            <p:cNvPr id="17" name="object 17"/>
            <p:cNvSpPr/>
            <p:nvPr/>
          </p:nvSpPr>
          <p:spPr>
            <a:xfrm>
              <a:off x="4345075" y="302912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106499" y="864599"/>
                  </a:moveTo>
                  <a:lnTo>
                    <a:pt x="0" y="8645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864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345075" y="302912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0" y="0"/>
                  </a:moveTo>
                  <a:lnTo>
                    <a:pt x="106499" y="0"/>
                  </a:lnTo>
                  <a:lnTo>
                    <a:pt x="106499" y="864599"/>
                  </a:lnTo>
                  <a:lnTo>
                    <a:pt x="0" y="86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4636713" y="3024212"/>
            <a:ext cx="116205" cy="874394"/>
            <a:chOff x="4636713" y="3024212"/>
            <a:chExt cx="116205" cy="874394"/>
          </a:xfrm>
        </p:grpSpPr>
        <p:sp>
          <p:nvSpPr>
            <p:cNvPr id="20" name="object 20"/>
            <p:cNvSpPr/>
            <p:nvPr/>
          </p:nvSpPr>
          <p:spPr>
            <a:xfrm>
              <a:off x="4641475" y="302897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106499" y="864599"/>
                  </a:moveTo>
                  <a:lnTo>
                    <a:pt x="0" y="8645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864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41475" y="302897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0" y="0"/>
                  </a:moveTo>
                  <a:lnTo>
                    <a:pt x="106499" y="0"/>
                  </a:lnTo>
                  <a:lnTo>
                    <a:pt x="106499" y="864599"/>
                  </a:lnTo>
                  <a:lnTo>
                    <a:pt x="0" y="86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4887112" y="3172562"/>
            <a:ext cx="459740" cy="556895"/>
            <a:chOff x="4887112" y="3172562"/>
            <a:chExt cx="459740" cy="556895"/>
          </a:xfrm>
        </p:grpSpPr>
        <p:sp>
          <p:nvSpPr>
            <p:cNvPr id="23" name="object 23"/>
            <p:cNvSpPr/>
            <p:nvPr/>
          </p:nvSpPr>
          <p:spPr>
            <a:xfrm>
              <a:off x="4891875" y="3177325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70">
                  <a:moveTo>
                    <a:pt x="106499" y="546899"/>
                  </a:moveTo>
                  <a:lnTo>
                    <a:pt x="0" y="5468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546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891875" y="3177325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70">
                  <a:moveTo>
                    <a:pt x="0" y="0"/>
                  </a:moveTo>
                  <a:lnTo>
                    <a:pt x="106499" y="0"/>
                  </a:lnTo>
                  <a:lnTo>
                    <a:pt x="106499" y="546899"/>
                  </a:lnTo>
                  <a:lnTo>
                    <a:pt x="0" y="546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047449" y="3396888"/>
              <a:ext cx="299213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01183" y="4188238"/>
            <a:ext cx="5194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85508" y="2313438"/>
            <a:ext cx="98806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Convolution  and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24230" y="3888963"/>
            <a:ext cx="97218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685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Final </a:t>
            </a:r>
            <a:r>
              <a:rPr dirty="0" sz="1400">
                <a:latin typeface="Arial"/>
                <a:cs typeface="Arial"/>
              </a:rPr>
              <a:t>conv  </a:t>
            </a:r>
            <a:r>
              <a:rPr dirty="0" sz="1400" spc="-5">
                <a:latin typeface="Arial"/>
                <a:cs typeface="Arial"/>
              </a:rPr>
              <a:t>feature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34873" y="2455112"/>
            <a:ext cx="127635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402590" marR="5080" indent="-39052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413962" y="3046862"/>
            <a:ext cx="116205" cy="911225"/>
            <a:chOff x="5413962" y="3046862"/>
            <a:chExt cx="116205" cy="911225"/>
          </a:xfrm>
        </p:grpSpPr>
        <p:sp>
          <p:nvSpPr>
            <p:cNvPr id="31" name="object 31"/>
            <p:cNvSpPr/>
            <p:nvPr/>
          </p:nvSpPr>
          <p:spPr>
            <a:xfrm>
              <a:off x="5418725" y="30516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18725" y="30516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4950728" y="4005838"/>
            <a:ext cx="104266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Class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scores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711899" y="3389288"/>
            <a:ext cx="299213" cy="122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6235059" y="3319888"/>
            <a:ext cx="10407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Softmax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7817484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/>
              <a:t>Simple </a:t>
            </a:r>
            <a:r>
              <a:rPr dirty="0" sz="3000" spc="-5"/>
              <a:t>Recipe for Classification </a:t>
            </a:r>
            <a:r>
              <a:rPr dirty="0" sz="3000"/>
              <a:t>+</a:t>
            </a:r>
            <a:r>
              <a:rPr dirty="0" sz="3000" spc="-90"/>
              <a:t> </a:t>
            </a:r>
            <a:r>
              <a:rPr dirty="0" sz="3000" spc="-5"/>
              <a:t>Localization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77650" y="710955"/>
            <a:ext cx="69119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Step </a:t>
            </a:r>
            <a:r>
              <a:rPr dirty="0" sz="1800" spc="5" b="1">
                <a:latin typeface="Arial"/>
                <a:cs typeface="Arial"/>
              </a:rPr>
              <a:t>2</a:t>
            </a:r>
            <a:r>
              <a:rPr dirty="0" sz="1800" spc="5">
                <a:latin typeface="Arial"/>
                <a:cs typeface="Arial"/>
              </a:rPr>
              <a:t>: </a:t>
            </a:r>
            <a:r>
              <a:rPr dirty="0" sz="1800" spc="-5">
                <a:latin typeface="Arial"/>
                <a:cs typeface="Arial"/>
              </a:rPr>
              <a:t>Attach new fully-connected </a:t>
            </a:r>
            <a:r>
              <a:rPr dirty="0" sz="1800">
                <a:latin typeface="Arial"/>
                <a:cs typeface="Arial"/>
              </a:rPr>
              <a:t>“regression </a:t>
            </a:r>
            <a:r>
              <a:rPr dirty="0" sz="1800" spc="-5">
                <a:latin typeface="Arial"/>
                <a:cs typeface="Arial"/>
              </a:rPr>
              <a:t>head” to the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3375" y="2838222"/>
            <a:ext cx="2812415" cy="1240790"/>
            <a:chOff x="213375" y="2838222"/>
            <a:chExt cx="2812415" cy="1240790"/>
          </a:xfrm>
        </p:grpSpPr>
        <p:sp>
          <p:nvSpPr>
            <p:cNvPr id="5" name="object 5"/>
            <p:cNvSpPr/>
            <p:nvPr/>
          </p:nvSpPr>
          <p:spPr>
            <a:xfrm>
              <a:off x="213375" y="2838222"/>
              <a:ext cx="1494901" cy="12402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08276" y="3396885"/>
              <a:ext cx="272813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26399" y="3439838"/>
              <a:ext cx="299213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3074461" y="1207288"/>
            <a:ext cx="3255645" cy="2450465"/>
            <a:chOff x="3074461" y="1207288"/>
            <a:chExt cx="3255645" cy="2450465"/>
          </a:xfrm>
        </p:grpSpPr>
        <p:sp>
          <p:nvSpPr>
            <p:cNvPr id="11" name="object 11"/>
            <p:cNvSpPr/>
            <p:nvPr/>
          </p:nvSpPr>
          <p:spPr>
            <a:xfrm>
              <a:off x="3079224" y="3357273"/>
              <a:ext cx="765810" cy="295275"/>
            </a:xfrm>
            <a:custGeom>
              <a:avLst/>
              <a:gdLst/>
              <a:ahLst/>
              <a:cxnLst/>
              <a:rect l="l" t="t" r="r" b="b"/>
              <a:pathLst>
                <a:path w="765810" h="295275">
                  <a:moveTo>
                    <a:pt x="765300" y="295199"/>
                  </a:moveTo>
                  <a:lnTo>
                    <a:pt x="0" y="295199"/>
                  </a:lnTo>
                  <a:lnTo>
                    <a:pt x="0" y="0"/>
                  </a:lnTo>
                  <a:lnTo>
                    <a:pt x="765300" y="0"/>
                  </a:lnTo>
                  <a:lnTo>
                    <a:pt x="765300" y="295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844524" y="3258873"/>
              <a:ext cx="98425" cy="393700"/>
            </a:xfrm>
            <a:custGeom>
              <a:avLst/>
              <a:gdLst/>
              <a:ahLst/>
              <a:cxnLst/>
              <a:rect l="l" t="t" r="r" b="b"/>
              <a:pathLst>
                <a:path w="98425" h="393700">
                  <a:moveTo>
                    <a:pt x="0" y="3936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98399" y="295200"/>
                  </a:lnTo>
                  <a:lnTo>
                    <a:pt x="0" y="39360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079224" y="3258873"/>
              <a:ext cx="864235" cy="98425"/>
            </a:xfrm>
            <a:custGeom>
              <a:avLst/>
              <a:gdLst/>
              <a:ahLst/>
              <a:cxnLst/>
              <a:rect l="l" t="t" r="r" b="b"/>
              <a:pathLst>
                <a:path w="864235" h="98425">
                  <a:moveTo>
                    <a:pt x="765300" y="984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863700" y="0"/>
                  </a:lnTo>
                  <a:lnTo>
                    <a:pt x="765300" y="9840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079224" y="1212050"/>
              <a:ext cx="3246120" cy="2440940"/>
            </a:xfrm>
            <a:custGeom>
              <a:avLst/>
              <a:gdLst/>
              <a:ahLst/>
              <a:cxnLst/>
              <a:rect l="l" t="t" r="r" b="b"/>
              <a:pathLst>
                <a:path w="3246120" h="2440940">
                  <a:moveTo>
                    <a:pt x="0" y="2145223"/>
                  </a:moveTo>
                  <a:lnTo>
                    <a:pt x="98399" y="2046823"/>
                  </a:lnTo>
                  <a:lnTo>
                    <a:pt x="863700" y="2046823"/>
                  </a:lnTo>
                  <a:lnTo>
                    <a:pt x="863700" y="2342023"/>
                  </a:lnTo>
                  <a:lnTo>
                    <a:pt x="765300" y="2440423"/>
                  </a:lnTo>
                  <a:lnTo>
                    <a:pt x="0" y="2440423"/>
                  </a:lnTo>
                  <a:lnTo>
                    <a:pt x="0" y="2145223"/>
                  </a:lnTo>
                  <a:close/>
                </a:path>
                <a:path w="3246120" h="2440940">
                  <a:moveTo>
                    <a:pt x="0" y="2145223"/>
                  </a:moveTo>
                  <a:lnTo>
                    <a:pt x="765300" y="2145223"/>
                  </a:lnTo>
                  <a:lnTo>
                    <a:pt x="863700" y="2046823"/>
                  </a:lnTo>
                </a:path>
                <a:path w="3246120" h="2440940">
                  <a:moveTo>
                    <a:pt x="765300" y="2145223"/>
                  </a:moveTo>
                  <a:lnTo>
                    <a:pt x="765300" y="2440423"/>
                  </a:lnTo>
                </a:path>
                <a:path w="3246120" h="2440940">
                  <a:moveTo>
                    <a:pt x="1449302" y="235893"/>
                  </a:moveTo>
                  <a:lnTo>
                    <a:pt x="1454094" y="188352"/>
                  </a:lnTo>
                  <a:lnTo>
                    <a:pt x="1467839" y="144072"/>
                  </a:lnTo>
                  <a:lnTo>
                    <a:pt x="1489589" y="104003"/>
                  </a:lnTo>
                  <a:lnTo>
                    <a:pt x="1518393" y="69091"/>
                  </a:lnTo>
                  <a:lnTo>
                    <a:pt x="1553305" y="40286"/>
                  </a:lnTo>
                  <a:lnTo>
                    <a:pt x="1593374" y="18537"/>
                  </a:lnTo>
                  <a:lnTo>
                    <a:pt x="1637654" y="4792"/>
                  </a:lnTo>
                  <a:lnTo>
                    <a:pt x="1685195" y="0"/>
                  </a:lnTo>
                  <a:lnTo>
                    <a:pt x="3009725" y="0"/>
                  </a:lnTo>
                  <a:lnTo>
                    <a:pt x="3055961" y="4574"/>
                  </a:lnTo>
                  <a:lnTo>
                    <a:pt x="3099998" y="17956"/>
                  </a:lnTo>
                  <a:lnTo>
                    <a:pt x="3140599" y="39632"/>
                  </a:lnTo>
                  <a:lnTo>
                    <a:pt x="3176527" y="69091"/>
                  </a:lnTo>
                  <a:lnTo>
                    <a:pt x="3205986" y="105019"/>
                  </a:lnTo>
                  <a:lnTo>
                    <a:pt x="3227662" y="145620"/>
                  </a:lnTo>
                  <a:lnTo>
                    <a:pt x="3241044" y="189657"/>
                  </a:lnTo>
                  <a:lnTo>
                    <a:pt x="3245618" y="235893"/>
                  </a:lnTo>
                  <a:lnTo>
                    <a:pt x="3245618" y="1179438"/>
                  </a:lnTo>
                  <a:lnTo>
                    <a:pt x="3240826" y="1226978"/>
                  </a:lnTo>
                  <a:lnTo>
                    <a:pt x="3227081" y="1271258"/>
                  </a:lnTo>
                  <a:lnTo>
                    <a:pt x="3205332" y="1311328"/>
                  </a:lnTo>
                  <a:lnTo>
                    <a:pt x="3176527" y="1346239"/>
                  </a:lnTo>
                  <a:lnTo>
                    <a:pt x="3141615" y="1375044"/>
                  </a:lnTo>
                  <a:lnTo>
                    <a:pt x="3101545" y="1396793"/>
                  </a:lnTo>
                  <a:lnTo>
                    <a:pt x="3057266" y="1410538"/>
                  </a:lnTo>
                  <a:lnTo>
                    <a:pt x="3009725" y="1415331"/>
                  </a:lnTo>
                  <a:lnTo>
                    <a:pt x="1685195" y="1415331"/>
                  </a:lnTo>
                  <a:lnTo>
                    <a:pt x="1637654" y="1410538"/>
                  </a:lnTo>
                  <a:lnTo>
                    <a:pt x="1593374" y="1396793"/>
                  </a:lnTo>
                  <a:lnTo>
                    <a:pt x="1553305" y="1375044"/>
                  </a:lnTo>
                  <a:lnTo>
                    <a:pt x="1518393" y="1346239"/>
                  </a:lnTo>
                  <a:lnTo>
                    <a:pt x="1489589" y="1311328"/>
                  </a:lnTo>
                  <a:lnTo>
                    <a:pt x="1467839" y="1271258"/>
                  </a:lnTo>
                  <a:lnTo>
                    <a:pt x="1454094" y="1226978"/>
                  </a:lnTo>
                  <a:lnTo>
                    <a:pt x="1449302" y="1179438"/>
                  </a:lnTo>
                  <a:lnTo>
                    <a:pt x="1449302" y="235893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925015" y="1700444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75305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5" y="0"/>
                  </a:lnTo>
                  <a:lnTo>
                    <a:pt x="75305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925015" y="1700444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0" y="0"/>
                  </a:moveTo>
                  <a:lnTo>
                    <a:pt x="75305" y="0"/>
                  </a:lnTo>
                  <a:lnTo>
                    <a:pt x="75305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134599" y="1700338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75306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134599" y="1700338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0" y="0"/>
                  </a:moveTo>
                  <a:lnTo>
                    <a:pt x="75306" y="0"/>
                  </a:lnTo>
                  <a:lnTo>
                    <a:pt x="75306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11656" y="1805236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75306" y="386712"/>
                  </a:moveTo>
                  <a:lnTo>
                    <a:pt x="0" y="386712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38671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311656" y="1805236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0" y="0"/>
                  </a:moveTo>
                  <a:lnTo>
                    <a:pt x="75306" y="0"/>
                  </a:lnTo>
                  <a:lnTo>
                    <a:pt x="75306" y="386712"/>
                  </a:lnTo>
                  <a:lnTo>
                    <a:pt x="0" y="38671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684192" y="1716354"/>
              <a:ext cx="75565" cy="637540"/>
            </a:xfrm>
            <a:custGeom>
              <a:avLst/>
              <a:gdLst/>
              <a:ahLst/>
              <a:cxnLst/>
              <a:rect l="l" t="t" r="r" b="b"/>
              <a:pathLst>
                <a:path w="75564" h="637539">
                  <a:moveTo>
                    <a:pt x="75306" y="637238"/>
                  </a:moveTo>
                  <a:lnTo>
                    <a:pt x="0" y="637238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63723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684192" y="1716354"/>
              <a:ext cx="75565" cy="637540"/>
            </a:xfrm>
            <a:custGeom>
              <a:avLst/>
              <a:gdLst/>
              <a:ahLst/>
              <a:cxnLst/>
              <a:rect l="l" t="t" r="r" b="b"/>
              <a:pathLst>
                <a:path w="75564" h="637539">
                  <a:moveTo>
                    <a:pt x="0" y="0"/>
                  </a:moveTo>
                  <a:lnTo>
                    <a:pt x="75306" y="0"/>
                  </a:lnTo>
                  <a:lnTo>
                    <a:pt x="75306" y="637238"/>
                  </a:lnTo>
                  <a:lnTo>
                    <a:pt x="0" y="63723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701183" y="4188238"/>
            <a:ext cx="5194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85508" y="2313438"/>
            <a:ext cx="98806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Convolution  and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24230" y="3888963"/>
            <a:ext cx="97218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685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Final </a:t>
            </a:r>
            <a:r>
              <a:rPr dirty="0" sz="1400">
                <a:latin typeface="Arial"/>
                <a:cs typeface="Arial"/>
              </a:rPr>
              <a:t>conv  </a:t>
            </a:r>
            <a:r>
              <a:rPr dirty="0" sz="1400" spc="-5">
                <a:latin typeface="Arial"/>
                <a:cs typeface="Arial"/>
              </a:rPr>
              <a:t>feature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44327" y="2335203"/>
            <a:ext cx="8978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Class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scores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523762" y="1962975"/>
            <a:ext cx="1946910" cy="2430780"/>
            <a:chOff x="4523762" y="1962975"/>
            <a:chExt cx="1946910" cy="2430780"/>
          </a:xfrm>
        </p:grpSpPr>
        <p:sp>
          <p:nvSpPr>
            <p:cNvPr id="28" name="object 28"/>
            <p:cNvSpPr/>
            <p:nvPr/>
          </p:nvSpPr>
          <p:spPr>
            <a:xfrm>
              <a:off x="5421664" y="1962975"/>
              <a:ext cx="212685" cy="819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528525" y="2973224"/>
              <a:ext cx="1937385" cy="1415415"/>
            </a:xfrm>
            <a:custGeom>
              <a:avLst/>
              <a:gdLst/>
              <a:ahLst/>
              <a:cxnLst/>
              <a:rect l="l" t="t" r="r" b="b"/>
              <a:pathLst>
                <a:path w="1937385" h="1415414">
                  <a:moveTo>
                    <a:pt x="0" y="235893"/>
                  </a:moveTo>
                  <a:lnTo>
                    <a:pt x="4792" y="188352"/>
                  </a:lnTo>
                  <a:lnTo>
                    <a:pt x="18537" y="144072"/>
                  </a:lnTo>
                  <a:lnTo>
                    <a:pt x="40286" y="104003"/>
                  </a:lnTo>
                  <a:lnTo>
                    <a:pt x="69091" y="69091"/>
                  </a:lnTo>
                  <a:lnTo>
                    <a:pt x="104003" y="40286"/>
                  </a:lnTo>
                  <a:lnTo>
                    <a:pt x="144072" y="18537"/>
                  </a:lnTo>
                  <a:lnTo>
                    <a:pt x="188352" y="4792"/>
                  </a:lnTo>
                  <a:lnTo>
                    <a:pt x="235893" y="0"/>
                  </a:lnTo>
                  <a:lnTo>
                    <a:pt x="1701277" y="0"/>
                  </a:lnTo>
                  <a:lnTo>
                    <a:pt x="1747513" y="4574"/>
                  </a:lnTo>
                  <a:lnTo>
                    <a:pt x="1791550" y="17956"/>
                  </a:lnTo>
                  <a:lnTo>
                    <a:pt x="1832151" y="39632"/>
                  </a:lnTo>
                  <a:lnTo>
                    <a:pt x="1868079" y="69091"/>
                  </a:lnTo>
                  <a:lnTo>
                    <a:pt x="1897538" y="105019"/>
                  </a:lnTo>
                  <a:lnTo>
                    <a:pt x="1919214" y="145620"/>
                  </a:lnTo>
                  <a:lnTo>
                    <a:pt x="1932596" y="189657"/>
                  </a:lnTo>
                  <a:lnTo>
                    <a:pt x="1937170" y="235893"/>
                  </a:lnTo>
                  <a:lnTo>
                    <a:pt x="1937170" y="1179438"/>
                  </a:lnTo>
                  <a:lnTo>
                    <a:pt x="1932378" y="1226978"/>
                  </a:lnTo>
                  <a:lnTo>
                    <a:pt x="1918633" y="1271258"/>
                  </a:lnTo>
                  <a:lnTo>
                    <a:pt x="1896884" y="1311328"/>
                  </a:lnTo>
                  <a:lnTo>
                    <a:pt x="1868079" y="1346239"/>
                  </a:lnTo>
                  <a:lnTo>
                    <a:pt x="1833168" y="1375044"/>
                  </a:lnTo>
                  <a:lnTo>
                    <a:pt x="1793098" y="1396793"/>
                  </a:lnTo>
                  <a:lnTo>
                    <a:pt x="1748818" y="1410538"/>
                  </a:lnTo>
                  <a:lnTo>
                    <a:pt x="1701277" y="1415331"/>
                  </a:lnTo>
                  <a:lnTo>
                    <a:pt x="235893" y="1415331"/>
                  </a:lnTo>
                  <a:lnTo>
                    <a:pt x="188352" y="1410538"/>
                  </a:lnTo>
                  <a:lnTo>
                    <a:pt x="144072" y="1396793"/>
                  </a:lnTo>
                  <a:lnTo>
                    <a:pt x="104003" y="1375044"/>
                  </a:lnTo>
                  <a:lnTo>
                    <a:pt x="69091" y="1346239"/>
                  </a:lnTo>
                  <a:lnTo>
                    <a:pt x="40286" y="1311328"/>
                  </a:lnTo>
                  <a:lnTo>
                    <a:pt x="18537" y="1271258"/>
                  </a:lnTo>
                  <a:lnTo>
                    <a:pt x="4792" y="1226978"/>
                  </a:lnTo>
                  <a:lnTo>
                    <a:pt x="0" y="1179438"/>
                  </a:lnTo>
                  <a:lnTo>
                    <a:pt x="0" y="235893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925015" y="3461619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75305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5" y="0"/>
                  </a:lnTo>
                  <a:lnTo>
                    <a:pt x="75305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925015" y="3461619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0" y="0"/>
                  </a:moveTo>
                  <a:lnTo>
                    <a:pt x="75305" y="0"/>
                  </a:lnTo>
                  <a:lnTo>
                    <a:pt x="75305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134599" y="3461513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75306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134599" y="3461513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0" y="0"/>
                  </a:moveTo>
                  <a:lnTo>
                    <a:pt x="75306" y="0"/>
                  </a:lnTo>
                  <a:lnTo>
                    <a:pt x="75306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311657" y="3566411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75306" y="386712"/>
                  </a:moveTo>
                  <a:lnTo>
                    <a:pt x="0" y="386712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38671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311657" y="3566411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0" y="0"/>
                  </a:moveTo>
                  <a:lnTo>
                    <a:pt x="75306" y="0"/>
                  </a:lnTo>
                  <a:lnTo>
                    <a:pt x="75306" y="386712"/>
                  </a:lnTo>
                  <a:lnTo>
                    <a:pt x="0" y="38671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4640481" y="2999854"/>
            <a:ext cx="1097915" cy="38925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346710" marR="5080" indent="-334645">
              <a:lnSpc>
                <a:spcPts val="1430"/>
              </a:lnSpc>
              <a:spcBef>
                <a:spcPts val="155"/>
              </a:spcBef>
            </a:pPr>
            <a:r>
              <a:rPr dirty="0" sz="1200" spc="-5">
                <a:latin typeface="Arial"/>
                <a:cs typeface="Arial"/>
              </a:rPr>
              <a:t>Fully-connected  layers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928636" y="1933405"/>
            <a:ext cx="1838960" cy="1975485"/>
            <a:chOff x="3928636" y="1933405"/>
            <a:chExt cx="1838960" cy="1975485"/>
          </a:xfrm>
        </p:grpSpPr>
        <p:sp>
          <p:nvSpPr>
            <p:cNvPr id="38" name="object 38"/>
            <p:cNvSpPr/>
            <p:nvPr/>
          </p:nvSpPr>
          <p:spPr>
            <a:xfrm>
              <a:off x="3942924" y="2034671"/>
              <a:ext cx="458470" cy="1372235"/>
            </a:xfrm>
            <a:custGeom>
              <a:avLst/>
              <a:gdLst/>
              <a:ahLst/>
              <a:cxnLst/>
              <a:rect l="l" t="t" r="r" b="b"/>
              <a:pathLst>
                <a:path w="458470" h="1372235">
                  <a:moveTo>
                    <a:pt x="0" y="1371801"/>
                  </a:moveTo>
                  <a:lnTo>
                    <a:pt x="46189" y="1358544"/>
                  </a:lnTo>
                  <a:lnTo>
                    <a:pt x="87558" y="1320813"/>
                  </a:lnTo>
                  <a:lnTo>
                    <a:pt x="124711" y="1261668"/>
                  </a:lnTo>
                  <a:lnTo>
                    <a:pt x="141894" y="1225020"/>
                  </a:lnTo>
                  <a:lnTo>
                    <a:pt x="158248" y="1184167"/>
                  </a:lnTo>
                  <a:lnTo>
                    <a:pt x="173849" y="1139489"/>
                  </a:lnTo>
                  <a:lnTo>
                    <a:pt x="188773" y="1091369"/>
                  </a:lnTo>
                  <a:lnTo>
                    <a:pt x="203094" y="1040190"/>
                  </a:lnTo>
                  <a:lnTo>
                    <a:pt x="216888" y="986335"/>
                  </a:lnTo>
                  <a:lnTo>
                    <a:pt x="230231" y="930184"/>
                  </a:lnTo>
                  <a:lnTo>
                    <a:pt x="243196" y="872122"/>
                  </a:lnTo>
                  <a:lnTo>
                    <a:pt x="255861" y="812530"/>
                  </a:lnTo>
                  <a:lnTo>
                    <a:pt x="268299" y="751791"/>
                  </a:lnTo>
                  <a:lnTo>
                    <a:pt x="280587" y="690288"/>
                  </a:lnTo>
                  <a:lnTo>
                    <a:pt x="292799" y="628401"/>
                  </a:lnTo>
                  <a:lnTo>
                    <a:pt x="303789" y="572693"/>
                  </a:lnTo>
                  <a:lnTo>
                    <a:pt x="314833" y="517263"/>
                  </a:lnTo>
                  <a:lnTo>
                    <a:pt x="325987" y="462391"/>
                  </a:lnTo>
                  <a:lnTo>
                    <a:pt x="337305" y="408355"/>
                  </a:lnTo>
                  <a:lnTo>
                    <a:pt x="348843" y="355434"/>
                  </a:lnTo>
                  <a:lnTo>
                    <a:pt x="360656" y="303907"/>
                  </a:lnTo>
                  <a:lnTo>
                    <a:pt x="372798" y="254053"/>
                  </a:lnTo>
                  <a:lnTo>
                    <a:pt x="385324" y="206150"/>
                  </a:lnTo>
                  <a:lnTo>
                    <a:pt x="398290" y="160477"/>
                  </a:lnTo>
                  <a:lnTo>
                    <a:pt x="411749" y="117314"/>
                  </a:lnTo>
                  <a:lnTo>
                    <a:pt x="429352" y="67312"/>
                  </a:lnTo>
                  <a:lnTo>
                    <a:pt x="447920" y="22211"/>
                  </a:lnTo>
                  <a:lnTo>
                    <a:pt x="457600" y="1668"/>
                  </a:lnTo>
                  <a:lnTo>
                    <a:pt x="458436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355415" y="1933405"/>
              <a:ext cx="156412" cy="1505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942924" y="3406473"/>
              <a:ext cx="419100" cy="235585"/>
            </a:xfrm>
            <a:custGeom>
              <a:avLst/>
              <a:gdLst/>
              <a:ahLst/>
              <a:cxnLst/>
              <a:rect l="l" t="t" r="r" b="b"/>
              <a:pathLst>
                <a:path w="419100" h="235585">
                  <a:moveTo>
                    <a:pt x="0" y="0"/>
                  </a:moveTo>
                  <a:lnTo>
                    <a:pt x="58474" y="4001"/>
                  </a:lnTo>
                  <a:lnTo>
                    <a:pt x="109266" y="15205"/>
                  </a:lnTo>
                  <a:lnTo>
                    <a:pt x="153655" y="32411"/>
                  </a:lnTo>
                  <a:lnTo>
                    <a:pt x="192923" y="54419"/>
                  </a:lnTo>
                  <a:lnTo>
                    <a:pt x="228349" y="80029"/>
                  </a:lnTo>
                  <a:lnTo>
                    <a:pt x="261215" y="108039"/>
                  </a:lnTo>
                  <a:lnTo>
                    <a:pt x="292799" y="137249"/>
                  </a:lnTo>
                  <a:lnTo>
                    <a:pt x="320392" y="162850"/>
                  </a:lnTo>
                  <a:lnTo>
                    <a:pt x="348843" y="187646"/>
                  </a:lnTo>
                  <a:lnTo>
                    <a:pt x="411749" y="231609"/>
                  </a:lnTo>
                  <a:lnTo>
                    <a:pt x="416065" y="233996"/>
                  </a:lnTo>
                  <a:lnTo>
                    <a:pt x="418670" y="235387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687374" y="3625195"/>
              <a:ext cx="75565" cy="278765"/>
            </a:xfrm>
            <a:custGeom>
              <a:avLst/>
              <a:gdLst/>
              <a:ahLst/>
              <a:cxnLst/>
              <a:rect l="l" t="t" r="r" b="b"/>
              <a:pathLst>
                <a:path w="75564" h="278764">
                  <a:moveTo>
                    <a:pt x="75306" y="278314"/>
                  </a:moveTo>
                  <a:lnTo>
                    <a:pt x="0" y="278314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27831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687374" y="3625195"/>
              <a:ext cx="75565" cy="278765"/>
            </a:xfrm>
            <a:custGeom>
              <a:avLst/>
              <a:gdLst/>
              <a:ahLst/>
              <a:cxnLst/>
              <a:rect l="l" t="t" r="r" b="b"/>
              <a:pathLst>
                <a:path w="75564" h="278764">
                  <a:moveTo>
                    <a:pt x="0" y="0"/>
                  </a:moveTo>
                  <a:lnTo>
                    <a:pt x="75306" y="0"/>
                  </a:lnTo>
                  <a:lnTo>
                    <a:pt x="75306" y="278314"/>
                  </a:lnTo>
                  <a:lnTo>
                    <a:pt x="0" y="27831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421663" y="3724150"/>
              <a:ext cx="212685" cy="8198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336540" y="3581620"/>
              <a:ext cx="165598" cy="12048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5210624" y="4096379"/>
            <a:ext cx="1117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Box</a:t>
            </a:r>
            <a:r>
              <a:rPr dirty="0" sz="1200" spc="-8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coordinates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50" name="object 5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51" name="object 5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4640481" y="1238679"/>
            <a:ext cx="3521075" cy="69215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346710" marR="2428240" indent="-334645">
              <a:lnSpc>
                <a:spcPts val="1430"/>
              </a:lnSpc>
              <a:spcBef>
                <a:spcPts val="155"/>
              </a:spcBef>
            </a:pPr>
            <a:r>
              <a:rPr dirty="0" sz="1200" spc="-5">
                <a:latin typeface="Arial"/>
                <a:cs typeface="Arial"/>
              </a:rPr>
              <a:t>Fully-connected  layers</a:t>
            </a:r>
            <a:endParaRPr sz="1200">
              <a:latin typeface="Arial"/>
              <a:cs typeface="Arial"/>
            </a:endParaRPr>
          </a:p>
          <a:p>
            <a:pPr marL="1897380">
              <a:lnSpc>
                <a:spcPct val="100000"/>
              </a:lnSpc>
              <a:spcBef>
                <a:spcPts val="655"/>
              </a:spcBef>
            </a:pPr>
            <a:r>
              <a:rPr dirty="0" sz="1400">
                <a:latin typeface="Arial"/>
                <a:cs typeface="Arial"/>
              </a:rPr>
              <a:t>“Classification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head”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691175" y="3453188"/>
            <a:ext cx="14878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“Regression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head”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7817484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/>
              <a:t>Simple </a:t>
            </a:r>
            <a:r>
              <a:rPr dirty="0" sz="3000" spc="-5"/>
              <a:t>Recipe for Classification </a:t>
            </a:r>
            <a:r>
              <a:rPr dirty="0" sz="3000"/>
              <a:t>+</a:t>
            </a:r>
            <a:r>
              <a:rPr dirty="0" sz="3000" spc="-90"/>
              <a:t> </a:t>
            </a:r>
            <a:r>
              <a:rPr dirty="0" sz="3000" spc="-5"/>
              <a:t>Localization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77650" y="710955"/>
            <a:ext cx="61804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Step </a:t>
            </a:r>
            <a:r>
              <a:rPr dirty="0" sz="1800" spc="5" b="1">
                <a:latin typeface="Arial"/>
                <a:cs typeface="Arial"/>
              </a:rPr>
              <a:t>3</a:t>
            </a:r>
            <a:r>
              <a:rPr dirty="0" sz="1800" spc="5">
                <a:latin typeface="Arial"/>
                <a:cs typeface="Arial"/>
              </a:rPr>
              <a:t>: </a:t>
            </a:r>
            <a:r>
              <a:rPr dirty="0" sz="1800" spc="-5">
                <a:latin typeface="Arial"/>
                <a:cs typeface="Arial"/>
              </a:rPr>
              <a:t>Train the </a:t>
            </a:r>
            <a:r>
              <a:rPr dirty="0" sz="1800">
                <a:latin typeface="Arial"/>
                <a:cs typeface="Arial"/>
              </a:rPr>
              <a:t>regression </a:t>
            </a:r>
            <a:r>
              <a:rPr dirty="0" sz="1800" spc="-5">
                <a:latin typeface="Arial"/>
                <a:cs typeface="Arial"/>
              </a:rPr>
              <a:t>head only with SGD and L2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loss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3375" y="2838222"/>
            <a:ext cx="2812415" cy="1240790"/>
            <a:chOff x="213375" y="2838222"/>
            <a:chExt cx="2812415" cy="1240790"/>
          </a:xfrm>
        </p:grpSpPr>
        <p:sp>
          <p:nvSpPr>
            <p:cNvPr id="5" name="object 5"/>
            <p:cNvSpPr/>
            <p:nvPr/>
          </p:nvSpPr>
          <p:spPr>
            <a:xfrm>
              <a:off x="213375" y="2838222"/>
              <a:ext cx="1494901" cy="12402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08276" y="3396885"/>
              <a:ext cx="272813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26399" y="3439838"/>
              <a:ext cx="299213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3074461" y="3254111"/>
            <a:ext cx="1931035" cy="824230"/>
            <a:chOff x="3074461" y="3254111"/>
            <a:chExt cx="1931035" cy="824230"/>
          </a:xfrm>
        </p:grpSpPr>
        <p:sp>
          <p:nvSpPr>
            <p:cNvPr id="11" name="object 11"/>
            <p:cNvSpPr/>
            <p:nvPr/>
          </p:nvSpPr>
          <p:spPr>
            <a:xfrm>
              <a:off x="3079224" y="3357273"/>
              <a:ext cx="765810" cy="295275"/>
            </a:xfrm>
            <a:custGeom>
              <a:avLst/>
              <a:gdLst/>
              <a:ahLst/>
              <a:cxnLst/>
              <a:rect l="l" t="t" r="r" b="b"/>
              <a:pathLst>
                <a:path w="765810" h="295275">
                  <a:moveTo>
                    <a:pt x="765300" y="295199"/>
                  </a:moveTo>
                  <a:lnTo>
                    <a:pt x="0" y="295199"/>
                  </a:lnTo>
                  <a:lnTo>
                    <a:pt x="0" y="0"/>
                  </a:lnTo>
                  <a:lnTo>
                    <a:pt x="765300" y="0"/>
                  </a:lnTo>
                  <a:lnTo>
                    <a:pt x="765300" y="295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844524" y="3258873"/>
              <a:ext cx="98425" cy="393700"/>
            </a:xfrm>
            <a:custGeom>
              <a:avLst/>
              <a:gdLst/>
              <a:ahLst/>
              <a:cxnLst/>
              <a:rect l="l" t="t" r="r" b="b"/>
              <a:pathLst>
                <a:path w="98425" h="393700">
                  <a:moveTo>
                    <a:pt x="0" y="3936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98399" y="295200"/>
                  </a:lnTo>
                  <a:lnTo>
                    <a:pt x="0" y="39360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079224" y="3258873"/>
              <a:ext cx="864235" cy="98425"/>
            </a:xfrm>
            <a:custGeom>
              <a:avLst/>
              <a:gdLst/>
              <a:ahLst/>
              <a:cxnLst/>
              <a:rect l="l" t="t" r="r" b="b"/>
              <a:pathLst>
                <a:path w="864235" h="98425">
                  <a:moveTo>
                    <a:pt x="765300" y="984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863700" y="0"/>
                  </a:lnTo>
                  <a:lnTo>
                    <a:pt x="765300" y="9840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079224" y="3258873"/>
              <a:ext cx="864235" cy="393700"/>
            </a:xfrm>
            <a:custGeom>
              <a:avLst/>
              <a:gdLst/>
              <a:ahLst/>
              <a:cxnLst/>
              <a:rect l="l" t="t" r="r" b="b"/>
              <a:pathLst>
                <a:path w="864235" h="393700">
                  <a:moveTo>
                    <a:pt x="0" y="98400"/>
                  </a:moveTo>
                  <a:lnTo>
                    <a:pt x="98399" y="0"/>
                  </a:lnTo>
                  <a:lnTo>
                    <a:pt x="863700" y="0"/>
                  </a:lnTo>
                  <a:lnTo>
                    <a:pt x="863700" y="295200"/>
                  </a:lnTo>
                  <a:lnTo>
                    <a:pt x="765300" y="393600"/>
                  </a:lnTo>
                  <a:lnTo>
                    <a:pt x="0" y="393600"/>
                  </a:lnTo>
                  <a:lnTo>
                    <a:pt x="0" y="98400"/>
                  </a:lnTo>
                  <a:close/>
                </a:path>
                <a:path w="864235" h="393700">
                  <a:moveTo>
                    <a:pt x="0" y="98400"/>
                  </a:moveTo>
                  <a:lnTo>
                    <a:pt x="765300" y="98400"/>
                  </a:lnTo>
                  <a:lnTo>
                    <a:pt x="863700" y="0"/>
                  </a:lnTo>
                </a:path>
                <a:path w="864235" h="393700">
                  <a:moveTo>
                    <a:pt x="765300" y="98400"/>
                  </a:moveTo>
                  <a:lnTo>
                    <a:pt x="765300" y="39360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942924" y="3406473"/>
              <a:ext cx="812165" cy="344170"/>
            </a:xfrm>
            <a:custGeom>
              <a:avLst/>
              <a:gdLst/>
              <a:ahLst/>
              <a:cxnLst/>
              <a:rect l="l" t="t" r="r" b="b"/>
              <a:pathLst>
                <a:path w="812164" h="344170">
                  <a:moveTo>
                    <a:pt x="0" y="0"/>
                  </a:moveTo>
                  <a:lnTo>
                    <a:pt x="64008" y="2169"/>
                  </a:lnTo>
                  <a:lnTo>
                    <a:pt x="122482" y="8405"/>
                  </a:lnTo>
                  <a:lnTo>
                    <a:pt x="175975" y="18302"/>
                  </a:lnTo>
                  <a:lnTo>
                    <a:pt x="225041" y="31453"/>
                  </a:lnTo>
                  <a:lnTo>
                    <a:pt x="270233" y="47451"/>
                  </a:lnTo>
                  <a:lnTo>
                    <a:pt x="312105" y="65889"/>
                  </a:lnTo>
                  <a:lnTo>
                    <a:pt x="351211" y="86361"/>
                  </a:lnTo>
                  <a:lnTo>
                    <a:pt x="388104" y="108459"/>
                  </a:lnTo>
                  <a:lnTo>
                    <a:pt x="423337" y="131778"/>
                  </a:lnTo>
                  <a:lnTo>
                    <a:pt x="457465" y="155910"/>
                  </a:lnTo>
                  <a:lnTo>
                    <a:pt x="491040" y="180449"/>
                  </a:lnTo>
                  <a:lnTo>
                    <a:pt x="527997" y="207427"/>
                  </a:lnTo>
                  <a:lnTo>
                    <a:pt x="565691" y="233863"/>
                  </a:lnTo>
                  <a:lnTo>
                    <a:pt x="604860" y="259216"/>
                  </a:lnTo>
                  <a:lnTo>
                    <a:pt x="646240" y="282945"/>
                  </a:lnTo>
                  <a:lnTo>
                    <a:pt x="690568" y="304509"/>
                  </a:lnTo>
                  <a:lnTo>
                    <a:pt x="735458" y="322277"/>
                  </a:lnTo>
                  <a:lnTo>
                    <a:pt x="775777" y="334944"/>
                  </a:lnTo>
                  <a:lnTo>
                    <a:pt x="810190" y="343492"/>
                  </a:lnTo>
                  <a:lnTo>
                    <a:pt x="811605" y="343793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925015" y="3461619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75305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5" y="0"/>
                  </a:lnTo>
                  <a:lnTo>
                    <a:pt x="75305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925015" y="3461619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0" y="0"/>
                  </a:moveTo>
                  <a:lnTo>
                    <a:pt x="75305" y="0"/>
                  </a:lnTo>
                  <a:lnTo>
                    <a:pt x="75305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735533" y="3689017"/>
              <a:ext cx="162313" cy="1225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701183" y="4188238"/>
            <a:ext cx="5194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85508" y="2313438"/>
            <a:ext cx="98806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Convolution  and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24230" y="3888963"/>
            <a:ext cx="97218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685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Final </a:t>
            </a:r>
            <a:r>
              <a:rPr dirty="0" sz="1400">
                <a:latin typeface="Arial"/>
                <a:cs typeface="Arial"/>
              </a:rPr>
              <a:t>conv  </a:t>
            </a:r>
            <a:r>
              <a:rPr dirty="0" sz="1400" spc="-5">
                <a:latin typeface="Arial"/>
                <a:cs typeface="Arial"/>
              </a:rPr>
              <a:t>feature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523763" y="1207288"/>
            <a:ext cx="1805939" cy="1424940"/>
            <a:chOff x="4523763" y="1207288"/>
            <a:chExt cx="1805939" cy="1424940"/>
          </a:xfrm>
        </p:grpSpPr>
        <p:sp>
          <p:nvSpPr>
            <p:cNvPr id="23" name="object 23"/>
            <p:cNvSpPr/>
            <p:nvPr/>
          </p:nvSpPr>
          <p:spPr>
            <a:xfrm>
              <a:off x="4528526" y="1212050"/>
              <a:ext cx="1796414" cy="1415415"/>
            </a:xfrm>
            <a:custGeom>
              <a:avLst/>
              <a:gdLst/>
              <a:ahLst/>
              <a:cxnLst/>
              <a:rect l="l" t="t" r="r" b="b"/>
              <a:pathLst>
                <a:path w="1796414" h="1415414">
                  <a:moveTo>
                    <a:pt x="0" y="235893"/>
                  </a:moveTo>
                  <a:lnTo>
                    <a:pt x="4792" y="188352"/>
                  </a:lnTo>
                  <a:lnTo>
                    <a:pt x="18537" y="144072"/>
                  </a:lnTo>
                  <a:lnTo>
                    <a:pt x="40286" y="104003"/>
                  </a:lnTo>
                  <a:lnTo>
                    <a:pt x="69091" y="69091"/>
                  </a:lnTo>
                  <a:lnTo>
                    <a:pt x="104002" y="40286"/>
                  </a:lnTo>
                  <a:lnTo>
                    <a:pt x="144072" y="18537"/>
                  </a:lnTo>
                  <a:lnTo>
                    <a:pt x="188352" y="4792"/>
                  </a:lnTo>
                  <a:lnTo>
                    <a:pt x="235892" y="0"/>
                  </a:lnTo>
                  <a:lnTo>
                    <a:pt x="1560423" y="0"/>
                  </a:lnTo>
                  <a:lnTo>
                    <a:pt x="1606658" y="4574"/>
                  </a:lnTo>
                  <a:lnTo>
                    <a:pt x="1650695" y="17956"/>
                  </a:lnTo>
                  <a:lnTo>
                    <a:pt x="1691297" y="39632"/>
                  </a:lnTo>
                  <a:lnTo>
                    <a:pt x="1727224" y="69091"/>
                  </a:lnTo>
                  <a:lnTo>
                    <a:pt x="1756683" y="105019"/>
                  </a:lnTo>
                  <a:lnTo>
                    <a:pt x="1778360" y="145620"/>
                  </a:lnTo>
                  <a:lnTo>
                    <a:pt x="1791742" y="189657"/>
                  </a:lnTo>
                  <a:lnTo>
                    <a:pt x="1796316" y="235893"/>
                  </a:lnTo>
                  <a:lnTo>
                    <a:pt x="1796316" y="1179438"/>
                  </a:lnTo>
                  <a:lnTo>
                    <a:pt x="1791524" y="1226978"/>
                  </a:lnTo>
                  <a:lnTo>
                    <a:pt x="1777779" y="1271258"/>
                  </a:lnTo>
                  <a:lnTo>
                    <a:pt x="1756029" y="1311328"/>
                  </a:lnTo>
                  <a:lnTo>
                    <a:pt x="1727225" y="1346239"/>
                  </a:lnTo>
                  <a:lnTo>
                    <a:pt x="1692313" y="1375044"/>
                  </a:lnTo>
                  <a:lnTo>
                    <a:pt x="1652243" y="1396793"/>
                  </a:lnTo>
                  <a:lnTo>
                    <a:pt x="1607963" y="1410538"/>
                  </a:lnTo>
                  <a:lnTo>
                    <a:pt x="1560423" y="1415331"/>
                  </a:lnTo>
                  <a:lnTo>
                    <a:pt x="235892" y="1415331"/>
                  </a:lnTo>
                  <a:lnTo>
                    <a:pt x="188352" y="1410538"/>
                  </a:lnTo>
                  <a:lnTo>
                    <a:pt x="144072" y="1396793"/>
                  </a:lnTo>
                  <a:lnTo>
                    <a:pt x="104002" y="1375044"/>
                  </a:lnTo>
                  <a:lnTo>
                    <a:pt x="69091" y="1346239"/>
                  </a:lnTo>
                  <a:lnTo>
                    <a:pt x="40286" y="1311328"/>
                  </a:lnTo>
                  <a:lnTo>
                    <a:pt x="18537" y="1271258"/>
                  </a:lnTo>
                  <a:lnTo>
                    <a:pt x="4792" y="1226978"/>
                  </a:lnTo>
                  <a:lnTo>
                    <a:pt x="0" y="1179438"/>
                  </a:lnTo>
                  <a:lnTo>
                    <a:pt x="0" y="235893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925015" y="1700444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75305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5" y="0"/>
                  </a:lnTo>
                  <a:lnTo>
                    <a:pt x="75305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925015" y="1700444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0" y="0"/>
                  </a:moveTo>
                  <a:lnTo>
                    <a:pt x="75305" y="0"/>
                  </a:lnTo>
                  <a:lnTo>
                    <a:pt x="75305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134599" y="1700338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75306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134599" y="1700338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0" y="0"/>
                  </a:moveTo>
                  <a:lnTo>
                    <a:pt x="75306" y="0"/>
                  </a:lnTo>
                  <a:lnTo>
                    <a:pt x="75306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311657" y="1805236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75306" y="386712"/>
                  </a:moveTo>
                  <a:lnTo>
                    <a:pt x="0" y="386712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38671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311657" y="1805236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0" y="0"/>
                  </a:moveTo>
                  <a:lnTo>
                    <a:pt x="75306" y="0"/>
                  </a:lnTo>
                  <a:lnTo>
                    <a:pt x="75306" y="386712"/>
                  </a:lnTo>
                  <a:lnTo>
                    <a:pt x="0" y="38671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4640481" y="1238679"/>
            <a:ext cx="1097915" cy="38925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346710" marR="5080" indent="-334645">
              <a:lnSpc>
                <a:spcPts val="1430"/>
              </a:lnSpc>
              <a:spcBef>
                <a:spcPts val="155"/>
              </a:spcBef>
            </a:pPr>
            <a:r>
              <a:rPr dirty="0" sz="1200" spc="-5">
                <a:latin typeface="Arial"/>
                <a:cs typeface="Arial"/>
              </a:rPr>
              <a:t>Fully-connected  layers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679430" y="1711591"/>
            <a:ext cx="85090" cy="647065"/>
            <a:chOff x="5679430" y="1711591"/>
            <a:chExt cx="85090" cy="647065"/>
          </a:xfrm>
        </p:grpSpPr>
        <p:sp>
          <p:nvSpPr>
            <p:cNvPr id="32" name="object 32"/>
            <p:cNvSpPr/>
            <p:nvPr/>
          </p:nvSpPr>
          <p:spPr>
            <a:xfrm>
              <a:off x="5684192" y="1716354"/>
              <a:ext cx="75565" cy="637540"/>
            </a:xfrm>
            <a:custGeom>
              <a:avLst/>
              <a:gdLst/>
              <a:ahLst/>
              <a:cxnLst/>
              <a:rect l="l" t="t" r="r" b="b"/>
              <a:pathLst>
                <a:path w="75564" h="637539">
                  <a:moveTo>
                    <a:pt x="75306" y="637238"/>
                  </a:moveTo>
                  <a:lnTo>
                    <a:pt x="0" y="637238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63723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684192" y="1716354"/>
              <a:ext cx="75565" cy="637540"/>
            </a:xfrm>
            <a:custGeom>
              <a:avLst/>
              <a:gdLst/>
              <a:ahLst/>
              <a:cxnLst/>
              <a:rect l="l" t="t" r="r" b="b"/>
              <a:pathLst>
                <a:path w="75564" h="637539">
                  <a:moveTo>
                    <a:pt x="0" y="0"/>
                  </a:moveTo>
                  <a:lnTo>
                    <a:pt x="75306" y="0"/>
                  </a:lnTo>
                  <a:lnTo>
                    <a:pt x="75306" y="637238"/>
                  </a:lnTo>
                  <a:lnTo>
                    <a:pt x="0" y="63723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5244327" y="2335203"/>
            <a:ext cx="8978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Class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scores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421664" y="1962975"/>
            <a:ext cx="212685" cy="81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6" name="object 36"/>
          <p:cNvGrpSpPr/>
          <p:nvPr/>
        </p:nvGrpSpPr>
        <p:grpSpPr>
          <a:xfrm>
            <a:off x="5129836" y="3456751"/>
            <a:ext cx="85090" cy="621030"/>
            <a:chOff x="5129836" y="3456751"/>
            <a:chExt cx="85090" cy="621030"/>
          </a:xfrm>
        </p:grpSpPr>
        <p:sp>
          <p:nvSpPr>
            <p:cNvPr id="37" name="object 37"/>
            <p:cNvSpPr/>
            <p:nvPr/>
          </p:nvSpPr>
          <p:spPr>
            <a:xfrm>
              <a:off x="5134599" y="3461513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75306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134599" y="3461513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0" y="0"/>
                  </a:moveTo>
                  <a:lnTo>
                    <a:pt x="75306" y="0"/>
                  </a:lnTo>
                  <a:lnTo>
                    <a:pt x="75306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5682612" y="3620433"/>
            <a:ext cx="85090" cy="288290"/>
            <a:chOff x="5682612" y="3620433"/>
            <a:chExt cx="85090" cy="288290"/>
          </a:xfrm>
        </p:grpSpPr>
        <p:sp>
          <p:nvSpPr>
            <p:cNvPr id="40" name="object 40"/>
            <p:cNvSpPr/>
            <p:nvPr/>
          </p:nvSpPr>
          <p:spPr>
            <a:xfrm>
              <a:off x="5687374" y="3625195"/>
              <a:ext cx="75565" cy="278765"/>
            </a:xfrm>
            <a:custGeom>
              <a:avLst/>
              <a:gdLst/>
              <a:ahLst/>
              <a:cxnLst/>
              <a:rect l="l" t="t" r="r" b="b"/>
              <a:pathLst>
                <a:path w="75564" h="278764">
                  <a:moveTo>
                    <a:pt x="75306" y="278314"/>
                  </a:moveTo>
                  <a:lnTo>
                    <a:pt x="0" y="278314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27831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687374" y="3625195"/>
              <a:ext cx="75565" cy="278765"/>
            </a:xfrm>
            <a:custGeom>
              <a:avLst/>
              <a:gdLst/>
              <a:ahLst/>
              <a:cxnLst/>
              <a:rect l="l" t="t" r="r" b="b"/>
              <a:pathLst>
                <a:path w="75564" h="278764">
                  <a:moveTo>
                    <a:pt x="0" y="0"/>
                  </a:moveTo>
                  <a:lnTo>
                    <a:pt x="75306" y="0"/>
                  </a:lnTo>
                  <a:lnTo>
                    <a:pt x="75306" y="278314"/>
                  </a:lnTo>
                  <a:lnTo>
                    <a:pt x="0" y="27831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/>
          <p:cNvGrpSpPr/>
          <p:nvPr/>
        </p:nvGrpSpPr>
        <p:grpSpPr>
          <a:xfrm>
            <a:off x="5306894" y="3561649"/>
            <a:ext cx="327660" cy="396240"/>
            <a:chOff x="5306894" y="3561649"/>
            <a:chExt cx="327660" cy="396240"/>
          </a:xfrm>
        </p:grpSpPr>
        <p:sp>
          <p:nvSpPr>
            <p:cNvPr id="43" name="object 43"/>
            <p:cNvSpPr/>
            <p:nvPr/>
          </p:nvSpPr>
          <p:spPr>
            <a:xfrm>
              <a:off x="5311656" y="3566411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75306" y="386712"/>
                  </a:moveTo>
                  <a:lnTo>
                    <a:pt x="0" y="386712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38671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311656" y="3566411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0" y="0"/>
                  </a:moveTo>
                  <a:lnTo>
                    <a:pt x="75306" y="0"/>
                  </a:lnTo>
                  <a:lnTo>
                    <a:pt x="75306" y="386712"/>
                  </a:lnTo>
                  <a:lnTo>
                    <a:pt x="0" y="38671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421663" y="3724150"/>
              <a:ext cx="212685" cy="819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5210624" y="4096379"/>
            <a:ext cx="1117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Box</a:t>
            </a:r>
            <a:r>
              <a:rPr dirty="0" sz="1200" spc="-8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coordinates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879963" y="3726375"/>
            <a:ext cx="212675" cy="819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4640481" y="2999854"/>
            <a:ext cx="2315210" cy="87566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346710" marR="1222375" indent="-334645">
              <a:lnSpc>
                <a:spcPts val="1430"/>
              </a:lnSpc>
              <a:spcBef>
                <a:spcPts val="155"/>
              </a:spcBef>
            </a:pPr>
            <a:r>
              <a:rPr dirty="0" sz="1200" spc="-5">
                <a:latin typeface="Arial"/>
                <a:cs typeface="Arial"/>
              </a:rPr>
              <a:t>Fully-connected  layers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L2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51" name="object 5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52" name="object 5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7817484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/>
              <a:t>Simple </a:t>
            </a:r>
            <a:r>
              <a:rPr dirty="0" sz="3000" spc="-5"/>
              <a:t>Recipe for Classification </a:t>
            </a:r>
            <a:r>
              <a:rPr dirty="0" sz="3000"/>
              <a:t>+</a:t>
            </a:r>
            <a:r>
              <a:rPr dirty="0" sz="3000" spc="-90"/>
              <a:t> </a:t>
            </a:r>
            <a:r>
              <a:rPr dirty="0" sz="3000" spc="-5"/>
              <a:t>Localization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77650" y="710955"/>
            <a:ext cx="36029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Step </a:t>
            </a:r>
            <a:r>
              <a:rPr dirty="0" sz="1800" spc="5" b="1">
                <a:latin typeface="Arial"/>
                <a:cs typeface="Arial"/>
              </a:rPr>
              <a:t>4</a:t>
            </a:r>
            <a:r>
              <a:rPr dirty="0" sz="1800" spc="5">
                <a:latin typeface="Arial"/>
                <a:cs typeface="Arial"/>
              </a:rPr>
              <a:t>: </a:t>
            </a:r>
            <a:r>
              <a:rPr dirty="0" sz="1800" spc="-5">
                <a:latin typeface="Arial"/>
                <a:cs typeface="Arial"/>
              </a:rPr>
              <a:t>At test time use both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heads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3375" y="2838222"/>
            <a:ext cx="2812415" cy="1240790"/>
            <a:chOff x="213375" y="2838222"/>
            <a:chExt cx="2812415" cy="1240790"/>
          </a:xfrm>
        </p:grpSpPr>
        <p:sp>
          <p:nvSpPr>
            <p:cNvPr id="5" name="object 5"/>
            <p:cNvSpPr/>
            <p:nvPr/>
          </p:nvSpPr>
          <p:spPr>
            <a:xfrm>
              <a:off x="213375" y="2838222"/>
              <a:ext cx="1494901" cy="12402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08276" y="3396885"/>
              <a:ext cx="272813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26399" y="3439838"/>
              <a:ext cx="299213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3074461" y="3254111"/>
            <a:ext cx="873760" cy="403225"/>
            <a:chOff x="3074461" y="3254111"/>
            <a:chExt cx="873760" cy="403225"/>
          </a:xfrm>
        </p:grpSpPr>
        <p:sp>
          <p:nvSpPr>
            <p:cNvPr id="11" name="object 11"/>
            <p:cNvSpPr/>
            <p:nvPr/>
          </p:nvSpPr>
          <p:spPr>
            <a:xfrm>
              <a:off x="3079224" y="3357273"/>
              <a:ext cx="765810" cy="295275"/>
            </a:xfrm>
            <a:custGeom>
              <a:avLst/>
              <a:gdLst/>
              <a:ahLst/>
              <a:cxnLst/>
              <a:rect l="l" t="t" r="r" b="b"/>
              <a:pathLst>
                <a:path w="765810" h="295275">
                  <a:moveTo>
                    <a:pt x="765300" y="295199"/>
                  </a:moveTo>
                  <a:lnTo>
                    <a:pt x="0" y="295199"/>
                  </a:lnTo>
                  <a:lnTo>
                    <a:pt x="0" y="0"/>
                  </a:lnTo>
                  <a:lnTo>
                    <a:pt x="765300" y="0"/>
                  </a:lnTo>
                  <a:lnTo>
                    <a:pt x="765300" y="295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844524" y="3258873"/>
              <a:ext cx="98425" cy="393700"/>
            </a:xfrm>
            <a:custGeom>
              <a:avLst/>
              <a:gdLst/>
              <a:ahLst/>
              <a:cxnLst/>
              <a:rect l="l" t="t" r="r" b="b"/>
              <a:pathLst>
                <a:path w="98425" h="393700">
                  <a:moveTo>
                    <a:pt x="0" y="3936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98399" y="295200"/>
                  </a:lnTo>
                  <a:lnTo>
                    <a:pt x="0" y="39360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079224" y="3258873"/>
              <a:ext cx="864235" cy="98425"/>
            </a:xfrm>
            <a:custGeom>
              <a:avLst/>
              <a:gdLst/>
              <a:ahLst/>
              <a:cxnLst/>
              <a:rect l="l" t="t" r="r" b="b"/>
              <a:pathLst>
                <a:path w="864235" h="98425">
                  <a:moveTo>
                    <a:pt x="765300" y="984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863700" y="0"/>
                  </a:lnTo>
                  <a:lnTo>
                    <a:pt x="765300" y="9840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079224" y="3258873"/>
              <a:ext cx="864235" cy="393700"/>
            </a:xfrm>
            <a:custGeom>
              <a:avLst/>
              <a:gdLst/>
              <a:ahLst/>
              <a:cxnLst/>
              <a:rect l="l" t="t" r="r" b="b"/>
              <a:pathLst>
                <a:path w="864235" h="393700">
                  <a:moveTo>
                    <a:pt x="0" y="98400"/>
                  </a:moveTo>
                  <a:lnTo>
                    <a:pt x="98399" y="0"/>
                  </a:lnTo>
                  <a:lnTo>
                    <a:pt x="863700" y="0"/>
                  </a:lnTo>
                  <a:lnTo>
                    <a:pt x="863700" y="295200"/>
                  </a:lnTo>
                  <a:lnTo>
                    <a:pt x="765300" y="393600"/>
                  </a:lnTo>
                  <a:lnTo>
                    <a:pt x="0" y="393600"/>
                  </a:lnTo>
                  <a:lnTo>
                    <a:pt x="0" y="98400"/>
                  </a:lnTo>
                  <a:close/>
                </a:path>
                <a:path w="864235" h="393700">
                  <a:moveTo>
                    <a:pt x="0" y="98400"/>
                  </a:moveTo>
                  <a:lnTo>
                    <a:pt x="765300" y="98400"/>
                  </a:lnTo>
                  <a:lnTo>
                    <a:pt x="863700" y="0"/>
                  </a:lnTo>
                </a:path>
                <a:path w="864235" h="393700">
                  <a:moveTo>
                    <a:pt x="765300" y="98400"/>
                  </a:moveTo>
                  <a:lnTo>
                    <a:pt x="765300" y="39360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701183" y="4188238"/>
            <a:ext cx="5194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85508" y="2313438"/>
            <a:ext cx="98806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Convolution  and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24230" y="3888963"/>
            <a:ext cx="97218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685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Final </a:t>
            </a:r>
            <a:r>
              <a:rPr dirty="0" sz="1400">
                <a:latin typeface="Arial"/>
                <a:cs typeface="Arial"/>
              </a:rPr>
              <a:t>conv  </a:t>
            </a:r>
            <a:r>
              <a:rPr dirty="0" sz="1400" spc="-5">
                <a:latin typeface="Arial"/>
                <a:cs typeface="Arial"/>
              </a:rPr>
              <a:t>feature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733582" y="1695681"/>
            <a:ext cx="271780" cy="621030"/>
            <a:chOff x="4733582" y="1695681"/>
            <a:chExt cx="271780" cy="621030"/>
          </a:xfrm>
        </p:grpSpPr>
        <p:sp>
          <p:nvSpPr>
            <p:cNvPr id="19" name="object 19"/>
            <p:cNvSpPr/>
            <p:nvPr/>
          </p:nvSpPr>
          <p:spPr>
            <a:xfrm>
              <a:off x="4925015" y="1700444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75305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5" y="0"/>
                  </a:lnTo>
                  <a:lnTo>
                    <a:pt x="75305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925015" y="1700444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0" y="0"/>
                  </a:moveTo>
                  <a:lnTo>
                    <a:pt x="75305" y="0"/>
                  </a:lnTo>
                  <a:lnTo>
                    <a:pt x="75305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733582" y="2006062"/>
              <a:ext cx="166573" cy="1172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5129836" y="1695575"/>
            <a:ext cx="85090" cy="621030"/>
            <a:chOff x="5129836" y="1695575"/>
            <a:chExt cx="85090" cy="621030"/>
          </a:xfrm>
        </p:grpSpPr>
        <p:sp>
          <p:nvSpPr>
            <p:cNvPr id="23" name="object 23"/>
            <p:cNvSpPr/>
            <p:nvPr/>
          </p:nvSpPr>
          <p:spPr>
            <a:xfrm>
              <a:off x="5134599" y="1700338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75306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134599" y="1700338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0" y="0"/>
                  </a:moveTo>
                  <a:lnTo>
                    <a:pt x="75306" y="0"/>
                  </a:lnTo>
                  <a:lnTo>
                    <a:pt x="75306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5306894" y="1800474"/>
            <a:ext cx="327660" cy="396240"/>
            <a:chOff x="5306894" y="1800474"/>
            <a:chExt cx="327660" cy="396240"/>
          </a:xfrm>
        </p:grpSpPr>
        <p:sp>
          <p:nvSpPr>
            <p:cNvPr id="26" name="object 26"/>
            <p:cNvSpPr/>
            <p:nvPr/>
          </p:nvSpPr>
          <p:spPr>
            <a:xfrm>
              <a:off x="5311656" y="1805236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75306" y="386712"/>
                  </a:moveTo>
                  <a:lnTo>
                    <a:pt x="0" y="386712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38671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311656" y="1805236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0" y="0"/>
                  </a:moveTo>
                  <a:lnTo>
                    <a:pt x="75306" y="0"/>
                  </a:lnTo>
                  <a:lnTo>
                    <a:pt x="75306" y="386712"/>
                  </a:lnTo>
                  <a:lnTo>
                    <a:pt x="0" y="38671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421663" y="1962975"/>
              <a:ext cx="212685" cy="819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4640481" y="1238679"/>
            <a:ext cx="1097915" cy="38925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346710" marR="5080" indent="-334645">
              <a:lnSpc>
                <a:spcPts val="1430"/>
              </a:lnSpc>
              <a:spcBef>
                <a:spcPts val="155"/>
              </a:spcBef>
            </a:pPr>
            <a:r>
              <a:rPr dirty="0" sz="1200" spc="-5">
                <a:latin typeface="Arial"/>
                <a:cs typeface="Arial"/>
              </a:rPr>
              <a:t>Fully-connected  layers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679430" y="1711591"/>
            <a:ext cx="85090" cy="647065"/>
            <a:chOff x="5679430" y="1711591"/>
            <a:chExt cx="85090" cy="647065"/>
          </a:xfrm>
        </p:grpSpPr>
        <p:sp>
          <p:nvSpPr>
            <p:cNvPr id="31" name="object 31"/>
            <p:cNvSpPr/>
            <p:nvPr/>
          </p:nvSpPr>
          <p:spPr>
            <a:xfrm>
              <a:off x="5684192" y="1716354"/>
              <a:ext cx="75565" cy="637540"/>
            </a:xfrm>
            <a:custGeom>
              <a:avLst/>
              <a:gdLst/>
              <a:ahLst/>
              <a:cxnLst/>
              <a:rect l="l" t="t" r="r" b="b"/>
              <a:pathLst>
                <a:path w="75564" h="637539">
                  <a:moveTo>
                    <a:pt x="75306" y="637238"/>
                  </a:moveTo>
                  <a:lnTo>
                    <a:pt x="0" y="637238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63723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684192" y="1716354"/>
              <a:ext cx="75565" cy="637540"/>
            </a:xfrm>
            <a:custGeom>
              <a:avLst/>
              <a:gdLst/>
              <a:ahLst/>
              <a:cxnLst/>
              <a:rect l="l" t="t" r="r" b="b"/>
              <a:pathLst>
                <a:path w="75564" h="637539">
                  <a:moveTo>
                    <a:pt x="0" y="0"/>
                  </a:moveTo>
                  <a:lnTo>
                    <a:pt x="75306" y="0"/>
                  </a:lnTo>
                  <a:lnTo>
                    <a:pt x="75306" y="637238"/>
                  </a:lnTo>
                  <a:lnTo>
                    <a:pt x="0" y="63723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5244327" y="2335203"/>
            <a:ext cx="8978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Class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scores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735533" y="3456856"/>
            <a:ext cx="269875" cy="621030"/>
            <a:chOff x="4735533" y="3456856"/>
            <a:chExt cx="269875" cy="621030"/>
          </a:xfrm>
        </p:grpSpPr>
        <p:sp>
          <p:nvSpPr>
            <p:cNvPr id="35" name="object 35"/>
            <p:cNvSpPr/>
            <p:nvPr/>
          </p:nvSpPr>
          <p:spPr>
            <a:xfrm>
              <a:off x="4925014" y="3461619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75305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5" y="0"/>
                  </a:lnTo>
                  <a:lnTo>
                    <a:pt x="75305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925014" y="3461619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0" y="0"/>
                  </a:moveTo>
                  <a:lnTo>
                    <a:pt x="75305" y="0"/>
                  </a:lnTo>
                  <a:lnTo>
                    <a:pt x="75305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735533" y="3689017"/>
              <a:ext cx="162313" cy="1225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5129836" y="3456751"/>
            <a:ext cx="85090" cy="621030"/>
            <a:chOff x="5129836" y="3456751"/>
            <a:chExt cx="85090" cy="621030"/>
          </a:xfrm>
        </p:grpSpPr>
        <p:sp>
          <p:nvSpPr>
            <p:cNvPr id="39" name="object 39"/>
            <p:cNvSpPr/>
            <p:nvPr/>
          </p:nvSpPr>
          <p:spPr>
            <a:xfrm>
              <a:off x="5134599" y="3461513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75306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134599" y="3461513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0" y="0"/>
                  </a:moveTo>
                  <a:lnTo>
                    <a:pt x="75306" y="0"/>
                  </a:lnTo>
                  <a:lnTo>
                    <a:pt x="75306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5306894" y="3561649"/>
            <a:ext cx="327660" cy="396240"/>
            <a:chOff x="5306894" y="3561649"/>
            <a:chExt cx="327660" cy="396240"/>
          </a:xfrm>
        </p:grpSpPr>
        <p:sp>
          <p:nvSpPr>
            <p:cNvPr id="42" name="object 42"/>
            <p:cNvSpPr/>
            <p:nvPr/>
          </p:nvSpPr>
          <p:spPr>
            <a:xfrm>
              <a:off x="5311656" y="3566411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75306" y="386712"/>
                  </a:moveTo>
                  <a:lnTo>
                    <a:pt x="0" y="386712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38671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311656" y="3566411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0" y="0"/>
                  </a:moveTo>
                  <a:lnTo>
                    <a:pt x="75306" y="0"/>
                  </a:lnTo>
                  <a:lnTo>
                    <a:pt x="75306" y="386712"/>
                  </a:lnTo>
                  <a:lnTo>
                    <a:pt x="0" y="38671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421663" y="3724150"/>
              <a:ext cx="212685" cy="819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4640481" y="2999854"/>
            <a:ext cx="1097915" cy="38925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346710" marR="5080" indent="-334645">
              <a:lnSpc>
                <a:spcPts val="1430"/>
              </a:lnSpc>
              <a:spcBef>
                <a:spcPts val="155"/>
              </a:spcBef>
            </a:pPr>
            <a:r>
              <a:rPr dirty="0" sz="1200" spc="-5">
                <a:latin typeface="Arial"/>
                <a:cs typeface="Arial"/>
              </a:rPr>
              <a:t>Fully-connected  layers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682612" y="3620433"/>
            <a:ext cx="85090" cy="288290"/>
            <a:chOff x="5682612" y="3620433"/>
            <a:chExt cx="85090" cy="288290"/>
          </a:xfrm>
        </p:grpSpPr>
        <p:sp>
          <p:nvSpPr>
            <p:cNvPr id="47" name="object 47"/>
            <p:cNvSpPr/>
            <p:nvPr/>
          </p:nvSpPr>
          <p:spPr>
            <a:xfrm>
              <a:off x="5687374" y="3625195"/>
              <a:ext cx="75565" cy="278765"/>
            </a:xfrm>
            <a:custGeom>
              <a:avLst/>
              <a:gdLst/>
              <a:ahLst/>
              <a:cxnLst/>
              <a:rect l="l" t="t" r="r" b="b"/>
              <a:pathLst>
                <a:path w="75564" h="278764">
                  <a:moveTo>
                    <a:pt x="75306" y="278314"/>
                  </a:moveTo>
                  <a:lnTo>
                    <a:pt x="0" y="278314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27831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5687374" y="3625195"/>
              <a:ext cx="75565" cy="278765"/>
            </a:xfrm>
            <a:custGeom>
              <a:avLst/>
              <a:gdLst/>
              <a:ahLst/>
              <a:cxnLst/>
              <a:rect l="l" t="t" r="r" b="b"/>
              <a:pathLst>
                <a:path w="75564" h="278764">
                  <a:moveTo>
                    <a:pt x="0" y="0"/>
                  </a:moveTo>
                  <a:lnTo>
                    <a:pt x="75306" y="0"/>
                  </a:lnTo>
                  <a:lnTo>
                    <a:pt x="75306" y="278314"/>
                  </a:lnTo>
                  <a:lnTo>
                    <a:pt x="0" y="27831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5210624" y="4096379"/>
            <a:ext cx="1117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Box</a:t>
            </a:r>
            <a:r>
              <a:rPr dirty="0" sz="1200" spc="-8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coordinates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942924" y="2064702"/>
            <a:ext cx="821690" cy="1685925"/>
          </a:xfrm>
          <a:custGeom>
            <a:avLst/>
            <a:gdLst/>
            <a:ahLst/>
            <a:cxnLst/>
            <a:rect l="l" t="t" r="r" b="b"/>
            <a:pathLst>
              <a:path w="821689" h="1685925">
                <a:moveTo>
                  <a:pt x="0" y="1341770"/>
                </a:moveTo>
                <a:lnTo>
                  <a:pt x="73594" y="1330541"/>
                </a:lnTo>
                <a:lnTo>
                  <a:pt x="139886" y="1298486"/>
                </a:lnTo>
                <a:lnTo>
                  <a:pt x="170562" y="1275415"/>
                </a:lnTo>
                <a:lnTo>
                  <a:pt x="199735" y="1248056"/>
                </a:lnTo>
                <a:lnTo>
                  <a:pt x="227511" y="1216716"/>
                </a:lnTo>
                <a:lnTo>
                  <a:pt x="253999" y="1181701"/>
                </a:lnTo>
                <a:lnTo>
                  <a:pt x="279306" y="1143317"/>
                </a:lnTo>
                <a:lnTo>
                  <a:pt x="303538" y="1101871"/>
                </a:lnTo>
                <a:lnTo>
                  <a:pt x="326805" y="1057668"/>
                </a:lnTo>
                <a:lnTo>
                  <a:pt x="349213" y="1011015"/>
                </a:lnTo>
                <a:lnTo>
                  <a:pt x="370869" y="962219"/>
                </a:lnTo>
                <a:lnTo>
                  <a:pt x="391881" y="911585"/>
                </a:lnTo>
                <a:lnTo>
                  <a:pt x="412356" y="859419"/>
                </a:lnTo>
                <a:lnTo>
                  <a:pt x="432403" y="806029"/>
                </a:lnTo>
                <a:lnTo>
                  <a:pt x="452127" y="751720"/>
                </a:lnTo>
                <a:lnTo>
                  <a:pt x="471637" y="696798"/>
                </a:lnTo>
                <a:lnTo>
                  <a:pt x="491040" y="641570"/>
                </a:lnTo>
                <a:lnTo>
                  <a:pt x="509472" y="589099"/>
                </a:lnTo>
                <a:lnTo>
                  <a:pt x="527997" y="536890"/>
                </a:lnTo>
                <a:lnTo>
                  <a:pt x="546705" y="485207"/>
                </a:lnTo>
                <a:lnTo>
                  <a:pt x="565691" y="434311"/>
                </a:lnTo>
                <a:lnTo>
                  <a:pt x="585045" y="384466"/>
                </a:lnTo>
                <a:lnTo>
                  <a:pt x="604860" y="335933"/>
                </a:lnTo>
                <a:lnTo>
                  <a:pt x="625228" y="288976"/>
                </a:lnTo>
                <a:lnTo>
                  <a:pt x="646240" y="243857"/>
                </a:lnTo>
                <a:lnTo>
                  <a:pt x="667990" y="200838"/>
                </a:lnTo>
                <a:lnTo>
                  <a:pt x="690568" y="160183"/>
                </a:lnTo>
                <a:lnTo>
                  <a:pt x="720097" y="113087"/>
                </a:lnTo>
                <a:lnTo>
                  <a:pt x="751245" y="70606"/>
                </a:lnTo>
                <a:lnTo>
                  <a:pt x="784192" y="33255"/>
                </a:lnTo>
                <a:lnTo>
                  <a:pt x="819117" y="1544"/>
                </a:lnTo>
                <a:lnTo>
                  <a:pt x="821085" y="0"/>
                </a:lnTo>
              </a:path>
              <a:path w="821689" h="1685925">
                <a:moveTo>
                  <a:pt x="0" y="1341770"/>
                </a:moveTo>
                <a:lnTo>
                  <a:pt x="64008" y="1343939"/>
                </a:lnTo>
                <a:lnTo>
                  <a:pt x="122482" y="1350176"/>
                </a:lnTo>
                <a:lnTo>
                  <a:pt x="175975" y="1360073"/>
                </a:lnTo>
                <a:lnTo>
                  <a:pt x="225041" y="1373224"/>
                </a:lnTo>
                <a:lnTo>
                  <a:pt x="270233" y="1389221"/>
                </a:lnTo>
                <a:lnTo>
                  <a:pt x="312105" y="1407660"/>
                </a:lnTo>
                <a:lnTo>
                  <a:pt x="351211" y="1428131"/>
                </a:lnTo>
                <a:lnTo>
                  <a:pt x="388104" y="1450230"/>
                </a:lnTo>
                <a:lnTo>
                  <a:pt x="423337" y="1473549"/>
                </a:lnTo>
                <a:lnTo>
                  <a:pt x="457465" y="1497681"/>
                </a:lnTo>
                <a:lnTo>
                  <a:pt x="491040" y="1522220"/>
                </a:lnTo>
                <a:lnTo>
                  <a:pt x="527997" y="1549198"/>
                </a:lnTo>
                <a:lnTo>
                  <a:pt x="565691" y="1575633"/>
                </a:lnTo>
                <a:lnTo>
                  <a:pt x="604860" y="1600987"/>
                </a:lnTo>
                <a:lnTo>
                  <a:pt x="646240" y="1624716"/>
                </a:lnTo>
                <a:lnTo>
                  <a:pt x="690568" y="1646279"/>
                </a:lnTo>
                <a:lnTo>
                  <a:pt x="735458" y="1664048"/>
                </a:lnTo>
                <a:lnTo>
                  <a:pt x="775777" y="1676715"/>
                </a:lnTo>
                <a:lnTo>
                  <a:pt x="810190" y="1685263"/>
                </a:lnTo>
                <a:lnTo>
                  <a:pt x="811605" y="1685564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53" name="object 5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54" name="object 5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4750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/>
              <a:t>Per-class </a:t>
            </a:r>
            <a:r>
              <a:rPr dirty="0" sz="3000"/>
              <a:t>vs class </a:t>
            </a:r>
            <a:r>
              <a:rPr dirty="0" sz="3000" spc="-5"/>
              <a:t>agnostic</a:t>
            </a:r>
            <a:r>
              <a:rPr dirty="0" sz="3000" spc="-100"/>
              <a:t> </a:t>
            </a:r>
            <a:r>
              <a:rPr dirty="0" sz="3000"/>
              <a:t>regression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213375" y="2838222"/>
            <a:ext cx="2812415" cy="1240790"/>
            <a:chOff x="213375" y="2838222"/>
            <a:chExt cx="2812415" cy="1240790"/>
          </a:xfrm>
        </p:grpSpPr>
        <p:sp>
          <p:nvSpPr>
            <p:cNvPr id="4" name="object 4"/>
            <p:cNvSpPr/>
            <p:nvPr/>
          </p:nvSpPr>
          <p:spPr>
            <a:xfrm>
              <a:off x="213375" y="2838222"/>
              <a:ext cx="1494901" cy="12402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08276" y="3396885"/>
              <a:ext cx="272813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726399" y="3439838"/>
              <a:ext cx="299213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3074461" y="1695681"/>
            <a:ext cx="1931035" cy="2382520"/>
            <a:chOff x="3074461" y="1695681"/>
            <a:chExt cx="1931035" cy="2382520"/>
          </a:xfrm>
        </p:grpSpPr>
        <p:sp>
          <p:nvSpPr>
            <p:cNvPr id="10" name="object 10"/>
            <p:cNvSpPr/>
            <p:nvPr/>
          </p:nvSpPr>
          <p:spPr>
            <a:xfrm>
              <a:off x="3079224" y="3357273"/>
              <a:ext cx="765810" cy="295275"/>
            </a:xfrm>
            <a:custGeom>
              <a:avLst/>
              <a:gdLst/>
              <a:ahLst/>
              <a:cxnLst/>
              <a:rect l="l" t="t" r="r" b="b"/>
              <a:pathLst>
                <a:path w="765810" h="295275">
                  <a:moveTo>
                    <a:pt x="765300" y="295199"/>
                  </a:moveTo>
                  <a:lnTo>
                    <a:pt x="0" y="295199"/>
                  </a:lnTo>
                  <a:lnTo>
                    <a:pt x="0" y="0"/>
                  </a:lnTo>
                  <a:lnTo>
                    <a:pt x="765300" y="0"/>
                  </a:lnTo>
                  <a:lnTo>
                    <a:pt x="765300" y="295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844524" y="3258873"/>
              <a:ext cx="98425" cy="393700"/>
            </a:xfrm>
            <a:custGeom>
              <a:avLst/>
              <a:gdLst/>
              <a:ahLst/>
              <a:cxnLst/>
              <a:rect l="l" t="t" r="r" b="b"/>
              <a:pathLst>
                <a:path w="98425" h="393700">
                  <a:moveTo>
                    <a:pt x="0" y="3936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98399" y="295200"/>
                  </a:lnTo>
                  <a:lnTo>
                    <a:pt x="0" y="39360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079224" y="3258873"/>
              <a:ext cx="864235" cy="98425"/>
            </a:xfrm>
            <a:custGeom>
              <a:avLst/>
              <a:gdLst/>
              <a:ahLst/>
              <a:cxnLst/>
              <a:rect l="l" t="t" r="r" b="b"/>
              <a:pathLst>
                <a:path w="864235" h="98425">
                  <a:moveTo>
                    <a:pt x="765300" y="984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863700" y="0"/>
                  </a:lnTo>
                  <a:lnTo>
                    <a:pt x="765300" y="9840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079224" y="3258873"/>
              <a:ext cx="864235" cy="393700"/>
            </a:xfrm>
            <a:custGeom>
              <a:avLst/>
              <a:gdLst/>
              <a:ahLst/>
              <a:cxnLst/>
              <a:rect l="l" t="t" r="r" b="b"/>
              <a:pathLst>
                <a:path w="864235" h="393700">
                  <a:moveTo>
                    <a:pt x="0" y="98400"/>
                  </a:moveTo>
                  <a:lnTo>
                    <a:pt x="98399" y="0"/>
                  </a:lnTo>
                  <a:lnTo>
                    <a:pt x="863700" y="0"/>
                  </a:lnTo>
                  <a:lnTo>
                    <a:pt x="863700" y="295200"/>
                  </a:lnTo>
                  <a:lnTo>
                    <a:pt x="765300" y="393600"/>
                  </a:lnTo>
                  <a:lnTo>
                    <a:pt x="0" y="393600"/>
                  </a:lnTo>
                  <a:lnTo>
                    <a:pt x="0" y="98400"/>
                  </a:lnTo>
                  <a:close/>
                </a:path>
                <a:path w="864235" h="393700">
                  <a:moveTo>
                    <a:pt x="0" y="98400"/>
                  </a:moveTo>
                  <a:lnTo>
                    <a:pt x="765300" y="98400"/>
                  </a:lnTo>
                  <a:lnTo>
                    <a:pt x="863700" y="0"/>
                  </a:lnTo>
                </a:path>
                <a:path w="864235" h="393700">
                  <a:moveTo>
                    <a:pt x="765300" y="98400"/>
                  </a:moveTo>
                  <a:lnTo>
                    <a:pt x="765300" y="39360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925015" y="1700444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75305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5" y="0"/>
                  </a:lnTo>
                  <a:lnTo>
                    <a:pt x="75305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925015" y="1700444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0" y="0"/>
                  </a:moveTo>
                  <a:lnTo>
                    <a:pt x="75305" y="0"/>
                  </a:lnTo>
                  <a:lnTo>
                    <a:pt x="75305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925015" y="3461619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75305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5" y="0"/>
                  </a:lnTo>
                  <a:lnTo>
                    <a:pt x="75305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925015" y="3461619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0" y="0"/>
                  </a:moveTo>
                  <a:lnTo>
                    <a:pt x="75305" y="0"/>
                  </a:lnTo>
                  <a:lnTo>
                    <a:pt x="75305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701183" y="4188238"/>
            <a:ext cx="5194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85508" y="2313438"/>
            <a:ext cx="98806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Convolution  and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24230" y="3888963"/>
            <a:ext cx="97218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685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Final </a:t>
            </a:r>
            <a:r>
              <a:rPr dirty="0" sz="1400">
                <a:latin typeface="Arial"/>
                <a:cs typeface="Arial"/>
              </a:rPr>
              <a:t>conv  </a:t>
            </a:r>
            <a:r>
              <a:rPr dirty="0" sz="1400" spc="-5">
                <a:latin typeface="Arial"/>
                <a:cs typeface="Arial"/>
              </a:rPr>
              <a:t>feature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129836" y="1695575"/>
            <a:ext cx="85090" cy="621030"/>
            <a:chOff x="5129836" y="1695575"/>
            <a:chExt cx="85090" cy="621030"/>
          </a:xfrm>
        </p:grpSpPr>
        <p:sp>
          <p:nvSpPr>
            <p:cNvPr id="22" name="object 22"/>
            <p:cNvSpPr/>
            <p:nvPr/>
          </p:nvSpPr>
          <p:spPr>
            <a:xfrm>
              <a:off x="5134599" y="1700338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75306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134599" y="1700338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0" y="0"/>
                  </a:moveTo>
                  <a:lnTo>
                    <a:pt x="75306" y="0"/>
                  </a:lnTo>
                  <a:lnTo>
                    <a:pt x="75306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5306894" y="1800474"/>
            <a:ext cx="327660" cy="396240"/>
            <a:chOff x="5306894" y="1800474"/>
            <a:chExt cx="327660" cy="396240"/>
          </a:xfrm>
        </p:grpSpPr>
        <p:sp>
          <p:nvSpPr>
            <p:cNvPr id="25" name="object 25"/>
            <p:cNvSpPr/>
            <p:nvPr/>
          </p:nvSpPr>
          <p:spPr>
            <a:xfrm>
              <a:off x="5311656" y="1805236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75306" y="386712"/>
                  </a:moveTo>
                  <a:lnTo>
                    <a:pt x="0" y="386712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38671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311656" y="1805236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0" y="0"/>
                  </a:moveTo>
                  <a:lnTo>
                    <a:pt x="75306" y="0"/>
                  </a:lnTo>
                  <a:lnTo>
                    <a:pt x="75306" y="386712"/>
                  </a:lnTo>
                  <a:lnTo>
                    <a:pt x="0" y="38671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421663" y="1962975"/>
              <a:ext cx="212685" cy="819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4640481" y="1238679"/>
            <a:ext cx="1097915" cy="38925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346710" marR="5080" indent="-334645">
              <a:lnSpc>
                <a:spcPts val="1430"/>
              </a:lnSpc>
              <a:spcBef>
                <a:spcPts val="155"/>
              </a:spcBef>
            </a:pPr>
            <a:r>
              <a:rPr dirty="0" sz="1200" spc="-5">
                <a:latin typeface="Arial"/>
                <a:cs typeface="Arial"/>
              </a:rPr>
              <a:t>Fully-connected  layers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679430" y="1711591"/>
            <a:ext cx="85090" cy="647065"/>
            <a:chOff x="5679430" y="1711591"/>
            <a:chExt cx="85090" cy="647065"/>
          </a:xfrm>
        </p:grpSpPr>
        <p:sp>
          <p:nvSpPr>
            <p:cNvPr id="30" name="object 30"/>
            <p:cNvSpPr/>
            <p:nvPr/>
          </p:nvSpPr>
          <p:spPr>
            <a:xfrm>
              <a:off x="5684192" y="1716354"/>
              <a:ext cx="75565" cy="637540"/>
            </a:xfrm>
            <a:custGeom>
              <a:avLst/>
              <a:gdLst/>
              <a:ahLst/>
              <a:cxnLst/>
              <a:rect l="l" t="t" r="r" b="b"/>
              <a:pathLst>
                <a:path w="75564" h="637539">
                  <a:moveTo>
                    <a:pt x="75306" y="637238"/>
                  </a:moveTo>
                  <a:lnTo>
                    <a:pt x="0" y="637238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63723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684192" y="1716354"/>
              <a:ext cx="75565" cy="637540"/>
            </a:xfrm>
            <a:custGeom>
              <a:avLst/>
              <a:gdLst/>
              <a:ahLst/>
              <a:cxnLst/>
              <a:rect l="l" t="t" r="r" b="b"/>
              <a:pathLst>
                <a:path w="75564" h="637539">
                  <a:moveTo>
                    <a:pt x="0" y="0"/>
                  </a:moveTo>
                  <a:lnTo>
                    <a:pt x="75306" y="0"/>
                  </a:lnTo>
                  <a:lnTo>
                    <a:pt x="75306" y="637238"/>
                  </a:lnTo>
                  <a:lnTo>
                    <a:pt x="0" y="63723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5244327" y="2335203"/>
            <a:ext cx="8978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Class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scores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129836" y="3456751"/>
            <a:ext cx="85090" cy="621030"/>
            <a:chOff x="5129836" y="3456751"/>
            <a:chExt cx="85090" cy="621030"/>
          </a:xfrm>
        </p:grpSpPr>
        <p:sp>
          <p:nvSpPr>
            <p:cNvPr id="34" name="object 34"/>
            <p:cNvSpPr/>
            <p:nvPr/>
          </p:nvSpPr>
          <p:spPr>
            <a:xfrm>
              <a:off x="5134599" y="3461513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75306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134599" y="3461513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0" y="0"/>
                  </a:moveTo>
                  <a:lnTo>
                    <a:pt x="75306" y="0"/>
                  </a:lnTo>
                  <a:lnTo>
                    <a:pt x="75306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5306894" y="3561649"/>
            <a:ext cx="327660" cy="396240"/>
            <a:chOff x="5306894" y="3561649"/>
            <a:chExt cx="327660" cy="396240"/>
          </a:xfrm>
        </p:grpSpPr>
        <p:sp>
          <p:nvSpPr>
            <p:cNvPr id="37" name="object 37"/>
            <p:cNvSpPr/>
            <p:nvPr/>
          </p:nvSpPr>
          <p:spPr>
            <a:xfrm>
              <a:off x="5311656" y="3566411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75306" y="386712"/>
                  </a:moveTo>
                  <a:lnTo>
                    <a:pt x="0" y="386712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38671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311656" y="3566411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0" y="0"/>
                  </a:moveTo>
                  <a:lnTo>
                    <a:pt x="75306" y="0"/>
                  </a:lnTo>
                  <a:lnTo>
                    <a:pt x="75306" y="386712"/>
                  </a:lnTo>
                  <a:lnTo>
                    <a:pt x="0" y="38671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421663" y="3724150"/>
              <a:ext cx="212685" cy="8198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4640481" y="2999854"/>
            <a:ext cx="1097915" cy="38925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346710" marR="5080" indent="-334645">
              <a:lnSpc>
                <a:spcPts val="1430"/>
              </a:lnSpc>
              <a:spcBef>
                <a:spcPts val="155"/>
              </a:spcBef>
            </a:pPr>
            <a:r>
              <a:rPr dirty="0" sz="1200" spc="-5">
                <a:latin typeface="Arial"/>
                <a:cs typeface="Arial"/>
              </a:rPr>
              <a:t>Fully-connected  layers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682612" y="3620433"/>
            <a:ext cx="85090" cy="288290"/>
            <a:chOff x="5682612" y="3620433"/>
            <a:chExt cx="85090" cy="288290"/>
          </a:xfrm>
        </p:grpSpPr>
        <p:sp>
          <p:nvSpPr>
            <p:cNvPr id="42" name="object 42"/>
            <p:cNvSpPr/>
            <p:nvPr/>
          </p:nvSpPr>
          <p:spPr>
            <a:xfrm>
              <a:off x="5687374" y="3625195"/>
              <a:ext cx="75565" cy="278765"/>
            </a:xfrm>
            <a:custGeom>
              <a:avLst/>
              <a:gdLst/>
              <a:ahLst/>
              <a:cxnLst/>
              <a:rect l="l" t="t" r="r" b="b"/>
              <a:pathLst>
                <a:path w="75564" h="278764">
                  <a:moveTo>
                    <a:pt x="75306" y="278314"/>
                  </a:moveTo>
                  <a:lnTo>
                    <a:pt x="0" y="278314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27831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687374" y="3625195"/>
              <a:ext cx="75565" cy="278765"/>
            </a:xfrm>
            <a:custGeom>
              <a:avLst/>
              <a:gdLst/>
              <a:ahLst/>
              <a:cxnLst/>
              <a:rect l="l" t="t" r="r" b="b"/>
              <a:pathLst>
                <a:path w="75564" h="278764">
                  <a:moveTo>
                    <a:pt x="0" y="0"/>
                  </a:moveTo>
                  <a:lnTo>
                    <a:pt x="75306" y="0"/>
                  </a:lnTo>
                  <a:lnTo>
                    <a:pt x="75306" y="278314"/>
                  </a:lnTo>
                  <a:lnTo>
                    <a:pt x="0" y="27831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5210624" y="4096379"/>
            <a:ext cx="1117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Box</a:t>
            </a:r>
            <a:r>
              <a:rPr dirty="0" sz="1200" spc="-8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coordinates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928636" y="2006062"/>
            <a:ext cx="971550" cy="1805939"/>
            <a:chOff x="3928636" y="2006062"/>
            <a:chExt cx="971550" cy="1805939"/>
          </a:xfrm>
        </p:grpSpPr>
        <p:sp>
          <p:nvSpPr>
            <p:cNvPr id="46" name="object 46"/>
            <p:cNvSpPr/>
            <p:nvPr/>
          </p:nvSpPr>
          <p:spPr>
            <a:xfrm>
              <a:off x="3942924" y="2064702"/>
              <a:ext cx="821690" cy="1342390"/>
            </a:xfrm>
            <a:custGeom>
              <a:avLst/>
              <a:gdLst/>
              <a:ahLst/>
              <a:cxnLst/>
              <a:rect l="l" t="t" r="r" b="b"/>
              <a:pathLst>
                <a:path w="821689" h="1342389">
                  <a:moveTo>
                    <a:pt x="0" y="1341770"/>
                  </a:moveTo>
                  <a:lnTo>
                    <a:pt x="73594" y="1330541"/>
                  </a:lnTo>
                  <a:lnTo>
                    <a:pt x="139886" y="1298486"/>
                  </a:lnTo>
                  <a:lnTo>
                    <a:pt x="170562" y="1275415"/>
                  </a:lnTo>
                  <a:lnTo>
                    <a:pt x="199735" y="1248056"/>
                  </a:lnTo>
                  <a:lnTo>
                    <a:pt x="227511" y="1216716"/>
                  </a:lnTo>
                  <a:lnTo>
                    <a:pt x="253999" y="1181701"/>
                  </a:lnTo>
                  <a:lnTo>
                    <a:pt x="279306" y="1143317"/>
                  </a:lnTo>
                  <a:lnTo>
                    <a:pt x="303538" y="1101871"/>
                  </a:lnTo>
                  <a:lnTo>
                    <a:pt x="326805" y="1057668"/>
                  </a:lnTo>
                  <a:lnTo>
                    <a:pt x="349213" y="1011015"/>
                  </a:lnTo>
                  <a:lnTo>
                    <a:pt x="370869" y="962219"/>
                  </a:lnTo>
                  <a:lnTo>
                    <a:pt x="391881" y="911585"/>
                  </a:lnTo>
                  <a:lnTo>
                    <a:pt x="412356" y="859419"/>
                  </a:lnTo>
                  <a:lnTo>
                    <a:pt x="432403" y="806029"/>
                  </a:lnTo>
                  <a:lnTo>
                    <a:pt x="452127" y="751720"/>
                  </a:lnTo>
                  <a:lnTo>
                    <a:pt x="471637" y="696798"/>
                  </a:lnTo>
                  <a:lnTo>
                    <a:pt x="491040" y="641570"/>
                  </a:lnTo>
                  <a:lnTo>
                    <a:pt x="509472" y="589099"/>
                  </a:lnTo>
                  <a:lnTo>
                    <a:pt x="527997" y="536890"/>
                  </a:lnTo>
                  <a:lnTo>
                    <a:pt x="546705" y="485207"/>
                  </a:lnTo>
                  <a:lnTo>
                    <a:pt x="565691" y="434311"/>
                  </a:lnTo>
                  <a:lnTo>
                    <a:pt x="585045" y="384466"/>
                  </a:lnTo>
                  <a:lnTo>
                    <a:pt x="604860" y="335933"/>
                  </a:lnTo>
                  <a:lnTo>
                    <a:pt x="625228" y="288976"/>
                  </a:lnTo>
                  <a:lnTo>
                    <a:pt x="646240" y="243857"/>
                  </a:lnTo>
                  <a:lnTo>
                    <a:pt x="667990" y="200838"/>
                  </a:lnTo>
                  <a:lnTo>
                    <a:pt x="690568" y="160183"/>
                  </a:lnTo>
                  <a:lnTo>
                    <a:pt x="720097" y="113087"/>
                  </a:lnTo>
                  <a:lnTo>
                    <a:pt x="751245" y="70606"/>
                  </a:lnTo>
                  <a:lnTo>
                    <a:pt x="784192" y="33255"/>
                  </a:lnTo>
                  <a:lnTo>
                    <a:pt x="819117" y="1544"/>
                  </a:lnTo>
                  <a:lnTo>
                    <a:pt x="821085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733582" y="2006062"/>
              <a:ext cx="166573" cy="1172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942924" y="3406473"/>
              <a:ext cx="812165" cy="344170"/>
            </a:xfrm>
            <a:custGeom>
              <a:avLst/>
              <a:gdLst/>
              <a:ahLst/>
              <a:cxnLst/>
              <a:rect l="l" t="t" r="r" b="b"/>
              <a:pathLst>
                <a:path w="812164" h="344170">
                  <a:moveTo>
                    <a:pt x="0" y="0"/>
                  </a:moveTo>
                  <a:lnTo>
                    <a:pt x="64008" y="2169"/>
                  </a:lnTo>
                  <a:lnTo>
                    <a:pt x="122482" y="8405"/>
                  </a:lnTo>
                  <a:lnTo>
                    <a:pt x="175975" y="18302"/>
                  </a:lnTo>
                  <a:lnTo>
                    <a:pt x="225041" y="31453"/>
                  </a:lnTo>
                  <a:lnTo>
                    <a:pt x="270233" y="47451"/>
                  </a:lnTo>
                  <a:lnTo>
                    <a:pt x="312105" y="65889"/>
                  </a:lnTo>
                  <a:lnTo>
                    <a:pt x="351211" y="86361"/>
                  </a:lnTo>
                  <a:lnTo>
                    <a:pt x="388104" y="108459"/>
                  </a:lnTo>
                  <a:lnTo>
                    <a:pt x="423337" y="131778"/>
                  </a:lnTo>
                  <a:lnTo>
                    <a:pt x="457465" y="155910"/>
                  </a:lnTo>
                  <a:lnTo>
                    <a:pt x="491040" y="180449"/>
                  </a:lnTo>
                  <a:lnTo>
                    <a:pt x="527997" y="207427"/>
                  </a:lnTo>
                  <a:lnTo>
                    <a:pt x="565691" y="233863"/>
                  </a:lnTo>
                  <a:lnTo>
                    <a:pt x="604860" y="259216"/>
                  </a:lnTo>
                  <a:lnTo>
                    <a:pt x="646240" y="282945"/>
                  </a:lnTo>
                  <a:lnTo>
                    <a:pt x="690568" y="304509"/>
                  </a:lnTo>
                  <a:lnTo>
                    <a:pt x="735458" y="322277"/>
                  </a:lnTo>
                  <a:lnTo>
                    <a:pt x="775777" y="334944"/>
                  </a:lnTo>
                  <a:lnTo>
                    <a:pt x="810190" y="343492"/>
                  </a:lnTo>
                  <a:lnTo>
                    <a:pt x="811605" y="343793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735533" y="3689017"/>
              <a:ext cx="162313" cy="1225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413950" y="1049006"/>
            <a:ext cx="2207895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latin typeface="Arial"/>
                <a:cs typeface="Arial"/>
              </a:rPr>
              <a:t>Assume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classification  </a:t>
            </a:r>
            <a:r>
              <a:rPr dirty="0" sz="1800" spc="-5">
                <a:latin typeface="Arial"/>
                <a:cs typeface="Arial"/>
              </a:rPr>
              <a:t>over </a:t>
            </a:r>
            <a:r>
              <a:rPr dirty="0" sz="1800">
                <a:latin typeface="Arial"/>
                <a:cs typeface="Arial"/>
              </a:rPr>
              <a:t>C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classes: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55" name="object 5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6411149" y="1431506"/>
            <a:ext cx="2172335" cy="8521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Classification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head</a:t>
            </a:r>
            <a:r>
              <a:rPr dirty="0" sz="1800" spc="-5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 marR="640080">
              <a:lnSpc>
                <a:spcPct val="100699"/>
              </a:lnSpc>
            </a:pPr>
            <a:r>
              <a:rPr dirty="0" sz="1800">
                <a:latin typeface="Arial"/>
                <a:cs typeface="Arial"/>
              </a:rPr>
              <a:t>C </a:t>
            </a:r>
            <a:r>
              <a:rPr dirty="0" sz="1800" spc="-5">
                <a:latin typeface="Arial"/>
                <a:cs typeface="Arial"/>
              </a:rPr>
              <a:t>numbers  </a:t>
            </a:r>
            <a:r>
              <a:rPr dirty="0" sz="1800">
                <a:latin typeface="Arial"/>
                <a:cs typeface="Arial"/>
              </a:rPr>
              <a:t>(one </a:t>
            </a:r>
            <a:r>
              <a:rPr dirty="0" sz="1800" spc="-5">
                <a:latin typeface="Arial"/>
                <a:cs typeface="Arial"/>
              </a:rPr>
              <a:t>per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class)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483000" y="2647681"/>
            <a:ext cx="1968500" cy="1757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Class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agnostic:</a:t>
            </a:r>
            <a:endParaRPr sz="1800">
              <a:latin typeface="Arial"/>
              <a:cs typeface="Arial"/>
            </a:endParaRPr>
          </a:p>
          <a:p>
            <a:pPr marL="12700" marR="868044">
              <a:lnSpc>
                <a:spcPct val="100699"/>
              </a:lnSpc>
            </a:pPr>
            <a:r>
              <a:rPr dirty="0" sz="1800">
                <a:latin typeface="Arial"/>
                <a:cs typeface="Arial"/>
              </a:rPr>
              <a:t>4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numbers  </a:t>
            </a:r>
            <a:r>
              <a:rPr dirty="0" sz="1800">
                <a:latin typeface="Arial"/>
                <a:cs typeface="Arial"/>
              </a:rPr>
              <a:t>(one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box)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800" spc="-5" b="1">
                <a:latin typeface="Arial"/>
                <a:cs typeface="Arial"/>
              </a:rPr>
              <a:t>Class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specific: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dirty="0" sz="1800">
                <a:latin typeface="Arial"/>
                <a:cs typeface="Arial"/>
              </a:rPr>
              <a:t>C x 4 </a:t>
            </a:r>
            <a:r>
              <a:rPr dirty="0" sz="1800" spc="-5">
                <a:latin typeface="Arial"/>
                <a:cs typeface="Arial"/>
              </a:rPr>
              <a:t>numbers  </a:t>
            </a:r>
            <a:r>
              <a:rPr dirty="0" sz="1800">
                <a:latin typeface="Arial"/>
                <a:cs typeface="Arial"/>
              </a:rPr>
              <a:t>(one </a:t>
            </a:r>
            <a:r>
              <a:rPr dirty="0" sz="1800" spc="-5">
                <a:latin typeface="Arial"/>
                <a:cs typeface="Arial"/>
              </a:rPr>
              <a:t>box per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class)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39191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/>
              <a:t>Where </a:t>
            </a:r>
            <a:r>
              <a:rPr dirty="0" sz="3000" spc="-5"/>
              <a:t>to attach the </a:t>
            </a:r>
            <a:r>
              <a:rPr dirty="0" sz="3000"/>
              <a:t>regression</a:t>
            </a:r>
            <a:r>
              <a:rPr dirty="0" sz="3000" spc="-90"/>
              <a:t> </a:t>
            </a:r>
            <a:r>
              <a:rPr dirty="0" sz="3000" spc="-5"/>
              <a:t>head?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213375" y="2838222"/>
            <a:ext cx="2812415" cy="1240790"/>
            <a:chOff x="213375" y="2838222"/>
            <a:chExt cx="2812415" cy="1240790"/>
          </a:xfrm>
        </p:grpSpPr>
        <p:sp>
          <p:nvSpPr>
            <p:cNvPr id="4" name="object 4"/>
            <p:cNvSpPr/>
            <p:nvPr/>
          </p:nvSpPr>
          <p:spPr>
            <a:xfrm>
              <a:off x="213375" y="2838222"/>
              <a:ext cx="1494901" cy="12402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08276" y="3396885"/>
              <a:ext cx="272813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726399" y="3439838"/>
              <a:ext cx="299213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3074461" y="3254111"/>
            <a:ext cx="1195705" cy="403225"/>
            <a:chOff x="3074461" y="3254111"/>
            <a:chExt cx="1195705" cy="403225"/>
          </a:xfrm>
        </p:grpSpPr>
        <p:sp>
          <p:nvSpPr>
            <p:cNvPr id="10" name="object 10"/>
            <p:cNvSpPr/>
            <p:nvPr/>
          </p:nvSpPr>
          <p:spPr>
            <a:xfrm>
              <a:off x="3079224" y="3357273"/>
              <a:ext cx="765810" cy="295275"/>
            </a:xfrm>
            <a:custGeom>
              <a:avLst/>
              <a:gdLst/>
              <a:ahLst/>
              <a:cxnLst/>
              <a:rect l="l" t="t" r="r" b="b"/>
              <a:pathLst>
                <a:path w="765810" h="295275">
                  <a:moveTo>
                    <a:pt x="765300" y="295199"/>
                  </a:moveTo>
                  <a:lnTo>
                    <a:pt x="0" y="295199"/>
                  </a:lnTo>
                  <a:lnTo>
                    <a:pt x="0" y="0"/>
                  </a:lnTo>
                  <a:lnTo>
                    <a:pt x="765300" y="0"/>
                  </a:lnTo>
                  <a:lnTo>
                    <a:pt x="765300" y="295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844524" y="3258873"/>
              <a:ext cx="98425" cy="393700"/>
            </a:xfrm>
            <a:custGeom>
              <a:avLst/>
              <a:gdLst/>
              <a:ahLst/>
              <a:cxnLst/>
              <a:rect l="l" t="t" r="r" b="b"/>
              <a:pathLst>
                <a:path w="98425" h="393700">
                  <a:moveTo>
                    <a:pt x="0" y="3936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98399" y="295200"/>
                  </a:lnTo>
                  <a:lnTo>
                    <a:pt x="0" y="39360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079224" y="3258873"/>
              <a:ext cx="864235" cy="98425"/>
            </a:xfrm>
            <a:custGeom>
              <a:avLst/>
              <a:gdLst/>
              <a:ahLst/>
              <a:cxnLst/>
              <a:rect l="l" t="t" r="r" b="b"/>
              <a:pathLst>
                <a:path w="864235" h="98425">
                  <a:moveTo>
                    <a:pt x="765300" y="984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863700" y="0"/>
                  </a:lnTo>
                  <a:lnTo>
                    <a:pt x="765300" y="9840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079224" y="3258873"/>
              <a:ext cx="864235" cy="393700"/>
            </a:xfrm>
            <a:custGeom>
              <a:avLst/>
              <a:gdLst/>
              <a:ahLst/>
              <a:cxnLst/>
              <a:rect l="l" t="t" r="r" b="b"/>
              <a:pathLst>
                <a:path w="864235" h="393700">
                  <a:moveTo>
                    <a:pt x="0" y="98400"/>
                  </a:moveTo>
                  <a:lnTo>
                    <a:pt x="98399" y="0"/>
                  </a:lnTo>
                  <a:lnTo>
                    <a:pt x="863700" y="0"/>
                  </a:lnTo>
                  <a:lnTo>
                    <a:pt x="863700" y="295200"/>
                  </a:lnTo>
                  <a:lnTo>
                    <a:pt x="765300" y="393600"/>
                  </a:lnTo>
                  <a:lnTo>
                    <a:pt x="0" y="393600"/>
                  </a:lnTo>
                  <a:lnTo>
                    <a:pt x="0" y="98400"/>
                  </a:lnTo>
                  <a:close/>
                </a:path>
                <a:path w="864235" h="393700">
                  <a:moveTo>
                    <a:pt x="0" y="98400"/>
                  </a:moveTo>
                  <a:lnTo>
                    <a:pt x="765300" y="98400"/>
                  </a:lnTo>
                  <a:lnTo>
                    <a:pt x="863700" y="0"/>
                  </a:lnTo>
                </a:path>
                <a:path w="864235" h="393700">
                  <a:moveTo>
                    <a:pt x="765300" y="98400"/>
                  </a:moveTo>
                  <a:lnTo>
                    <a:pt x="765300" y="39360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970675" y="3396888"/>
              <a:ext cx="299213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4340312" y="3024362"/>
            <a:ext cx="116205" cy="874394"/>
            <a:chOff x="4340312" y="3024362"/>
            <a:chExt cx="116205" cy="874394"/>
          </a:xfrm>
        </p:grpSpPr>
        <p:sp>
          <p:nvSpPr>
            <p:cNvPr id="16" name="object 16"/>
            <p:cNvSpPr/>
            <p:nvPr/>
          </p:nvSpPr>
          <p:spPr>
            <a:xfrm>
              <a:off x="4345075" y="302912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106499" y="864599"/>
                  </a:moveTo>
                  <a:lnTo>
                    <a:pt x="0" y="8645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864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345075" y="302912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0" y="0"/>
                  </a:moveTo>
                  <a:lnTo>
                    <a:pt x="106499" y="0"/>
                  </a:lnTo>
                  <a:lnTo>
                    <a:pt x="106499" y="864599"/>
                  </a:lnTo>
                  <a:lnTo>
                    <a:pt x="0" y="86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4636713" y="3024212"/>
            <a:ext cx="116205" cy="874394"/>
            <a:chOff x="4636713" y="3024212"/>
            <a:chExt cx="116205" cy="874394"/>
          </a:xfrm>
        </p:grpSpPr>
        <p:sp>
          <p:nvSpPr>
            <p:cNvPr id="19" name="object 19"/>
            <p:cNvSpPr/>
            <p:nvPr/>
          </p:nvSpPr>
          <p:spPr>
            <a:xfrm>
              <a:off x="4641475" y="302897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106499" y="864599"/>
                  </a:moveTo>
                  <a:lnTo>
                    <a:pt x="0" y="8645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864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41475" y="302897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0" y="0"/>
                  </a:moveTo>
                  <a:lnTo>
                    <a:pt x="106499" y="0"/>
                  </a:lnTo>
                  <a:lnTo>
                    <a:pt x="106499" y="864599"/>
                  </a:lnTo>
                  <a:lnTo>
                    <a:pt x="0" y="86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4887112" y="3172562"/>
            <a:ext cx="459740" cy="556895"/>
            <a:chOff x="4887112" y="3172562"/>
            <a:chExt cx="459740" cy="556895"/>
          </a:xfrm>
        </p:grpSpPr>
        <p:sp>
          <p:nvSpPr>
            <p:cNvPr id="22" name="object 22"/>
            <p:cNvSpPr/>
            <p:nvPr/>
          </p:nvSpPr>
          <p:spPr>
            <a:xfrm>
              <a:off x="4891875" y="3177325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70">
                  <a:moveTo>
                    <a:pt x="106499" y="546899"/>
                  </a:moveTo>
                  <a:lnTo>
                    <a:pt x="0" y="5468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546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891875" y="3177325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70">
                  <a:moveTo>
                    <a:pt x="0" y="0"/>
                  </a:moveTo>
                  <a:lnTo>
                    <a:pt x="106499" y="0"/>
                  </a:lnTo>
                  <a:lnTo>
                    <a:pt x="106499" y="546899"/>
                  </a:lnTo>
                  <a:lnTo>
                    <a:pt x="0" y="546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047449" y="3396888"/>
              <a:ext cx="299213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701183" y="4188238"/>
            <a:ext cx="5194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85508" y="2313438"/>
            <a:ext cx="98806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Convolution  and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24230" y="3888963"/>
            <a:ext cx="97218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685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Final </a:t>
            </a:r>
            <a:r>
              <a:rPr dirty="0" sz="1400">
                <a:latin typeface="Arial"/>
                <a:cs typeface="Arial"/>
              </a:rPr>
              <a:t>conv  </a:t>
            </a:r>
            <a:r>
              <a:rPr dirty="0" sz="1400" spc="-5">
                <a:latin typeface="Arial"/>
                <a:cs typeface="Arial"/>
              </a:rPr>
              <a:t>feature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34873" y="2455112"/>
            <a:ext cx="127635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402590" marR="5080" indent="-39052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413962" y="3046862"/>
            <a:ext cx="116205" cy="911225"/>
            <a:chOff x="5413962" y="3046862"/>
            <a:chExt cx="116205" cy="911225"/>
          </a:xfrm>
        </p:grpSpPr>
        <p:sp>
          <p:nvSpPr>
            <p:cNvPr id="30" name="object 30"/>
            <p:cNvSpPr/>
            <p:nvPr/>
          </p:nvSpPr>
          <p:spPr>
            <a:xfrm>
              <a:off x="5418725" y="30516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418725" y="30516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4950728" y="4005838"/>
            <a:ext cx="104266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Class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scores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711899" y="3389288"/>
            <a:ext cx="299213" cy="122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6235059" y="3319888"/>
            <a:ext cx="10407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Softmax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91750" y="1164087"/>
            <a:ext cx="151701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 b="1">
                <a:latin typeface="Arial"/>
                <a:cs typeface="Arial"/>
              </a:rPr>
              <a:t>After conv</a:t>
            </a:r>
            <a:r>
              <a:rPr dirty="0" sz="1400" spc="-7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layers</a:t>
            </a:r>
            <a:r>
              <a:rPr dirty="0" sz="1400" spc="-5">
                <a:latin typeface="Arial"/>
                <a:cs typeface="Arial"/>
              </a:rPr>
              <a:t>:  Overfeat,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VGG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43275" y="1164087"/>
            <a:ext cx="159575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 b="1">
                <a:latin typeface="Arial"/>
                <a:cs typeface="Arial"/>
              </a:rPr>
              <a:t>After last FC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layer</a:t>
            </a:r>
            <a:r>
              <a:rPr dirty="0" sz="1400" spc="-5">
                <a:latin typeface="Arial"/>
                <a:cs typeface="Arial"/>
              </a:rPr>
              <a:t>:  DeepPose,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R-CNN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80600" y="1525222"/>
            <a:ext cx="493395" cy="1881505"/>
          </a:xfrm>
          <a:custGeom>
            <a:avLst/>
            <a:gdLst/>
            <a:ahLst/>
            <a:cxnLst/>
            <a:rect l="l" t="t" r="r" b="b"/>
            <a:pathLst>
              <a:path w="493395" h="1881504">
                <a:moveTo>
                  <a:pt x="362323" y="1881250"/>
                </a:moveTo>
                <a:lnTo>
                  <a:pt x="401941" y="1852275"/>
                </a:lnTo>
                <a:lnTo>
                  <a:pt x="421491" y="1819071"/>
                </a:lnTo>
                <a:lnTo>
                  <a:pt x="439977" y="1776068"/>
                </a:lnTo>
                <a:lnTo>
                  <a:pt x="456729" y="1725277"/>
                </a:lnTo>
                <a:lnTo>
                  <a:pt x="471079" y="1668708"/>
                </a:lnTo>
                <a:lnTo>
                  <a:pt x="482357" y="1608371"/>
                </a:lnTo>
                <a:lnTo>
                  <a:pt x="489895" y="1546275"/>
                </a:lnTo>
                <a:lnTo>
                  <a:pt x="493024" y="1484431"/>
                </a:lnTo>
                <a:lnTo>
                  <a:pt x="491073" y="1424848"/>
                </a:lnTo>
                <a:lnTo>
                  <a:pt x="484482" y="1374014"/>
                </a:lnTo>
                <a:lnTo>
                  <a:pt x="473541" y="1326294"/>
                </a:lnTo>
                <a:lnTo>
                  <a:pt x="458652" y="1281274"/>
                </a:lnTo>
                <a:lnTo>
                  <a:pt x="440216" y="1238538"/>
                </a:lnTo>
                <a:lnTo>
                  <a:pt x="418635" y="1197670"/>
                </a:lnTo>
                <a:lnTo>
                  <a:pt x="394308" y="1158256"/>
                </a:lnTo>
                <a:lnTo>
                  <a:pt x="367638" y="1119879"/>
                </a:lnTo>
                <a:lnTo>
                  <a:pt x="339024" y="1082125"/>
                </a:lnTo>
                <a:lnTo>
                  <a:pt x="308869" y="1044578"/>
                </a:lnTo>
                <a:lnTo>
                  <a:pt x="277573" y="1006823"/>
                </a:lnTo>
                <a:lnTo>
                  <a:pt x="245536" y="968445"/>
                </a:lnTo>
                <a:lnTo>
                  <a:pt x="215886" y="932386"/>
                </a:lnTo>
                <a:lnTo>
                  <a:pt x="186402" y="895281"/>
                </a:lnTo>
                <a:lnTo>
                  <a:pt x="157536" y="856953"/>
                </a:lnTo>
                <a:lnTo>
                  <a:pt x="129739" y="817230"/>
                </a:lnTo>
                <a:lnTo>
                  <a:pt x="103462" y="775936"/>
                </a:lnTo>
                <a:lnTo>
                  <a:pt x="79157" y="732897"/>
                </a:lnTo>
                <a:lnTo>
                  <a:pt x="57274" y="687938"/>
                </a:lnTo>
                <a:lnTo>
                  <a:pt x="38266" y="640885"/>
                </a:lnTo>
                <a:lnTo>
                  <a:pt x="22583" y="591565"/>
                </a:lnTo>
                <a:lnTo>
                  <a:pt x="10677" y="539801"/>
                </a:lnTo>
                <a:lnTo>
                  <a:pt x="2998" y="485420"/>
                </a:lnTo>
                <a:lnTo>
                  <a:pt x="0" y="428248"/>
                </a:lnTo>
                <a:lnTo>
                  <a:pt x="1402" y="377044"/>
                </a:lnTo>
                <a:lnTo>
                  <a:pt x="6301" y="324486"/>
                </a:lnTo>
                <a:lnTo>
                  <a:pt x="14421" y="271396"/>
                </a:lnTo>
                <a:lnTo>
                  <a:pt x="25490" y="218600"/>
                </a:lnTo>
                <a:lnTo>
                  <a:pt x="39234" y="166920"/>
                </a:lnTo>
                <a:lnTo>
                  <a:pt x="55378" y="117182"/>
                </a:lnTo>
                <a:lnTo>
                  <a:pt x="73650" y="70209"/>
                </a:lnTo>
                <a:lnTo>
                  <a:pt x="91167" y="32025"/>
                </a:lnTo>
                <a:lnTo>
                  <a:pt x="100401" y="14135"/>
                </a:lnTo>
                <a:lnTo>
                  <a:pt x="101964" y="11226"/>
                </a:lnTo>
                <a:lnTo>
                  <a:pt x="103539" y="8354"/>
                </a:lnTo>
                <a:lnTo>
                  <a:pt x="105126" y="5521"/>
                </a:lnTo>
                <a:lnTo>
                  <a:pt x="105920" y="4105"/>
                </a:lnTo>
                <a:lnTo>
                  <a:pt x="106716" y="2698"/>
                </a:lnTo>
                <a:lnTo>
                  <a:pt x="107515" y="1301"/>
                </a:lnTo>
                <a:lnTo>
                  <a:pt x="108267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643762" y="1426262"/>
            <a:ext cx="157609" cy="1489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998375" y="1460988"/>
            <a:ext cx="907415" cy="1990089"/>
          </a:xfrm>
          <a:custGeom>
            <a:avLst/>
            <a:gdLst/>
            <a:ahLst/>
            <a:cxnLst/>
            <a:rect l="l" t="t" r="r" b="b"/>
            <a:pathLst>
              <a:path w="907414" h="1990089">
                <a:moveTo>
                  <a:pt x="0" y="1989786"/>
                </a:moveTo>
                <a:lnTo>
                  <a:pt x="48321" y="1980267"/>
                </a:lnTo>
                <a:lnTo>
                  <a:pt x="92082" y="1952751"/>
                </a:lnTo>
                <a:lnTo>
                  <a:pt x="131867" y="1908804"/>
                </a:lnTo>
                <a:lnTo>
                  <a:pt x="168260" y="1849991"/>
                </a:lnTo>
                <a:lnTo>
                  <a:pt x="185368" y="1815498"/>
                </a:lnTo>
                <a:lnTo>
                  <a:pt x="201848" y="1777876"/>
                </a:lnTo>
                <a:lnTo>
                  <a:pt x="217772" y="1737319"/>
                </a:lnTo>
                <a:lnTo>
                  <a:pt x="233213" y="1694025"/>
                </a:lnTo>
                <a:lnTo>
                  <a:pt x="248245" y="1648187"/>
                </a:lnTo>
                <a:lnTo>
                  <a:pt x="262941" y="1600002"/>
                </a:lnTo>
                <a:lnTo>
                  <a:pt x="277374" y="1549665"/>
                </a:lnTo>
                <a:lnTo>
                  <a:pt x="291616" y="1497372"/>
                </a:lnTo>
                <a:lnTo>
                  <a:pt x="305742" y="1443318"/>
                </a:lnTo>
                <a:lnTo>
                  <a:pt x="319823" y="1387700"/>
                </a:lnTo>
                <a:lnTo>
                  <a:pt x="333934" y="1330712"/>
                </a:lnTo>
                <a:lnTo>
                  <a:pt x="348147" y="1272551"/>
                </a:lnTo>
                <a:lnTo>
                  <a:pt x="362535" y="1213412"/>
                </a:lnTo>
                <a:lnTo>
                  <a:pt x="377172" y="1153490"/>
                </a:lnTo>
                <a:lnTo>
                  <a:pt x="392130" y="1092981"/>
                </a:lnTo>
                <a:lnTo>
                  <a:pt x="407483" y="1032082"/>
                </a:lnTo>
                <a:lnTo>
                  <a:pt x="423303" y="970986"/>
                </a:lnTo>
                <a:lnTo>
                  <a:pt x="436893" y="920065"/>
                </a:lnTo>
                <a:lnTo>
                  <a:pt x="450875" y="869257"/>
                </a:lnTo>
                <a:lnTo>
                  <a:pt x="465267" y="818676"/>
                </a:lnTo>
                <a:lnTo>
                  <a:pt x="480086" y="768434"/>
                </a:lnTo>
                <a:lnTo>
                  <a:pt x="495350" y="718645"/>
                </a:lnTo>
                <a:lnTo>
                  <a:pt x="511076" y="669421"/>
                </a:lnTo>
                <a:lnTo>
                  <a:pt x="527281" y="620878"/>
                </a:lnTo>
                <a:lnTo>
                  <a:pt x="543982" y="573126"/>
                </a:lnTo>
                <a:lnTo>
                  <a:pt x="561196" y="526280"/>
                </a:lnTo>
                <a:lnTo>
                  <a:pt x="578942" y="480453"/>
                </a:lnTo>
                <a:lnTo>
                  <a:pt x="597235" y="435758"/>
                </a:lnTo>
                <a:lnTo>
                  <a:pt x="616094" y="392308"/>
                </a:lnTo>
                <a:lnTo>
                  <a:pt x="635535" y="350216"/>
                </a:lnTo>
                <a:lnTo>
                  <a:pt x="655577" y="309596"/>
                </a:lnTo>
                <a:lnTo>
                  <a:pt x="676235" y="270561"/>
                </a:lnTo>
                <a:lnTo>
                  <a:pt x="702952" y="224168"/>
                </a:lnTo>
                <a:lnTo>
                  <a:pt x="730694" y="180650"/>
                </a:lnTo>
                <a:lnTo>
                  <a:pt x="759494" y="140226"/>
                </a:lnTo>
                <a:lnTo>
                  <a:pt x="789387" y="103120"/>
                </a:lnTo>
                <a:lnTo>
                  <a:pt x="820406" y="69550"/>
                </a:lnTo>
                <a:lnTo>
                  <a:pt x="852585" y="39739"/>
                </a:lnTo>
                <a:lnTo>
                  <a:pt x="890214" y="10970"/>
                </a:lnTo>
                <a:lnTo>
                  <a:pt x="906350" y="544"/>
                </a:lnTo>
                <a:lnTo>
                  <a:pt x="907251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878177" y="1401375"/>
            <a:ext cx="166268" cy="1192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43" name="object 4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560959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/>
              <a:t>Aside: </a:t>
            </a:r>
            <a:r>
              <a:rPr dirty="0" sz="3000" spc="-5"/>
              <a:t>Localizing </a:t>
            </a:r>
            <a:r>
              <a:rPr dirty="0" sz="3000"/>
              <a:t>multiple</a:t>
            </a:r>
            <a:r>
              <a:rPr dirty="0" sz="3000" spc="-85"/>
              <a:t> </a:t>
            </a:r>
            <a:r>
              <a:rPr dirty="0" sz="3000" spc="-5"/>
              <a:t>objects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413950" y="744206"/>
            <a:ext cx="5324475" cy="70294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2634615">
              <a:lnSpc>
                <a:spcPts val="2180"/>
              </a:lnSpc>
              <a:spcBef>
                <a:spcPts val="155"/>
              </a:spcBef>
            </a:pPr>
            <a:r>
              <a:rPr dirty="0" sz="1800" spc="-5">
                <a:latin typeface="Arial"/>
                <a:cs typeface="Arial"/>
              </a:rPr>
              <a:t>Want to localize </a:t>
            </a:r>
            <a:r>
              <a:rPr dirty="0" sz="1800" spc="-5" b="1">
                <a:latin typeface="Arial"/>
                <a:cs typeface="Arial"/>
              </a:rPr>
              <a:t>exactly </a:t>
            </a:r>
            <a:r>
              <a:rPr dirty="0" sz="1800">
                <a:latin typeface="Arial"/>
                <a:cs typeface="Arial"/>
              </a:rPr>
              <a:t>K  </a:t>
            </a:r>
            <a:r>
              <a:rPr dirty="0" sz="1800" spc="-5">
                <a:latin typeface="Arial"/>
                <a:cs typeface="Arial"/>
              </a:rPr>
              <a:t>objects in each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algn="r" marR="5080">
              <a:lnSpc>
                <a:spcPts val="915"/>
              </a:lnSpc>
            </a:pPr>
            <a:r>
              <a:rPr dirty="0" sz="1200" spc="-5">
                <a:latin typeface="Arial"/>
                <a:cs typeface="Arial"/>
              </a:rPr>
              <a:t>Fully-connected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950" y="1506206"/>
            <a:ext cx="2946400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>
                <a:latin typeface="Arial"/>
                <a:cs typeface="Arial"/>
              </a:rPr>
              <a:t>(e.g. </a:t>
            </a:r>
            <a:r>
              <a:rPr dirty="0" sz="1800" spc="-5">
                <a:latin typeface="Arial"/>
                <a:cs typeface="Arial"/>
              </a:rPr>
              <a:t>whole </a:t>
            </a:r>
            <a:r>
              <a:rPr dirty="0" sz="1800">
                <a:latin typeface="Arial"/>
                <a:cs typeface="Arial"/>
              </a:rPr>
              <a:t>cat, cat </a:t>
            </a:r>
            <a:r>
              <a:rPr dirty="0" sz="1800" spc="-5">
                <a:latin typeface="Arial"/>
                <a:cs typeface="Arial"/>
              </a:rPr>
              <a:t>head,</a:t>
            </a:r>
            <a:r>
              <a:rPr dirty="0" sz="1800" spc="-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cat  </a:t>
            </a:r>
            <a:r>
              <a:rPr dirty="0" sz="1800" spc="-5">
                <a:latin typeface="Arial"/>
                <a:cs typeface="Arial"/>
              </a:rPr>
              <a:t>left ear, </a:t>
            </a:r>
            <a:r>
              <a:rPr dirty="0" sz="1800">
                <a:latin typeface="Arial"/>
                <a:cs typeface="Arial"/>
              </a:rPr>
              <a:t>cat right </a:t>
            </a:r>
            <a:r>
              <a:rPr dirty="0" sz="1800" spc="-5">
                <a:latin typeface="Arial"/>
                <a:cs typeface="Arial"/>
              </a:rPr>
              <a:t>ear for</a:t>
            </a:r>
            <a:r>
              <a:rPr dirty="0" sz="1800" spc="-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K=4)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74461" y="1695681"/>
            <a:ext cx="1931035" cy="2382520"/>
            <a:chOff x="3074461" y="1695681"/>
            <a:chExt cx="1931035" cy="2382520"/>
          </a:xfrm>
        </p:grpSpPr>
        <p:sp>
          <p:nvSpPr>
            <p:cNvPr id="6" name="object 6"/>
            <p:cNvSpPr/>
            <p:nvPr/>
          </p:nvSpPr>
          <p:spPr>
            <a:xfrm>
              <a:off x="3079224" y="3357273"/>
              <a:ext cx="765810" cy="295275"/>
            </a:xfrm>
            <a:custGeom>
              <a:avLst/>
              <a:gdLst/>
              <a:ahLst/>
              <a:cxnLst/>
              <a:rect l="l" t="t" r="r" b="b"/>
              <a:pathLst>
                <a:path w="765810" h="295275">
                  <a:moveTo>
                    <a:pt x="765300" y="295199"/>
                  </a:moveTo>
                  <a:lnTo>
                    <a:pt x="0" y="295199"/>
                  </a:lnTo>
                  <a:lnTo>
                    <a:pt x="0" y="0"/>
                  </a:lnTo>
                  <a:lnTo>
                    <a:pt x="765300" y="0"/>
                  </a:lnTo>
                  <a:lnTo>
                    <a:pt x="765300" y="295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844524" y="3258873"/>
              <a:ext cx="98425" cy="393700"/>
            </a:xfrm>
            <a:custGeom>
              <a:avLst/>
              <a:gdLst/>
              <a:ahLst/>
              <a:cxnLst/>
              <a:rect l="l" t="t" r="r" b="b"/>
              <a:pathLst>
                <a:path w="98425" h="393700">
                  <a:moveTo>
                    <a:pt x="0" y="3936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98399" y="295200"/>
                  </a:lnTo>
                  <a:lnTo>
                    <a:pt x="0" y="39360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079224" y="3258873"/>
              <a:ext cx="864235" cy="98425"/>
            </a:xfrm>
            <a:custGeom>
              <a:avLst/>
              <a:gdLst/>
              <a:ahLst/>
              <a:cxnLst/>
              <a:rect l="l" t="t" r="r" b="b"/>
              <a:pathLst>
                <a:path w="864235" h="98425">
                  <a:moveTo>
                    <a:pt x="765300" y="984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863700" y="0"/>
                  </a:lnTo>
                  <a:lnTo>
                    <a:pt x="765300" y="9840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079224" y="3258873"/>
              <a:ext cx="864235" cy="393700"/>
            </a:xfrm>
            <a:custGeom>
              <a:avLst/>
              <a:gdLst/>
              <a:ahLst/>
              <a:cxnLst/>
              <a:rect l="l" t="t" r="r" b="b"/>
              <a:pathLst>
                <a:path w="864235" h="393700">
                  <a:moveTo>
                    <a:pt x="0" y="98400"/>
                  </a:moveTo>
                  <a:lnTo>
                    <a:pt x="98399" y="0"/>
                  </a:lnTo>
                  <a:lnTo>
                    <a:pt x="863700" y="0"/>
                  </a:lnTo>
                  <a:lnTo>
                    <a:pt x="863700" y="295200"/>
                  </a:lnTo>
                  <a:lnTo>
                    <a:pt x="765300" y="393600"/>
                  </a:lnTo>
                  <a:lnTo>
                    <a:pt x="0" y="393600"/>
                  </a:lnTo>
                  <a:lnTo>
                    <a:pt x="0" y="98400"/>
                  </a:lnTo>
                  <a:close/>
                </a:path>
                <a:path w="864235" h="393700">
                  <a:moveTo>
                    <a:pt x="0" y="98400"/>
                  </a:moveTo>
                  <a:lnTo>
                    <a:pt x="765300" y="98400"/>
                  </a:lnTo>
                  <a:lnTo>
                    <a:pt x="863700" y="0"/>
                  </a:lnTo>
                </a:path>
                <a:path w="864235" h="393700">
                  <a:moveTo>
                    <a:pt x="765300" y="98400"/>
                  </a:moveTo>
                  <a:lnTo>
                    <a:pt x="765300" y="39360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925015" y="1700444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75305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5" y="0"/>
                  </a:lnTo>
                  <a:lnTo>
                    <a:pt x="75305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925015" y="1700444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0" y="0"/>
                  </a:moveTo>
                  <a:lnTo>
                    <a:pt x="75305" y="0"/>
                  </a:lnTo>
                  <a:lnTo>
                    <a:pt x="75305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925015" y="3461619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75305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5" y="0"/>
                  </a:lnTo>
                  <a:lnTo>
                    <a:pt x="75305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925015" y="3461619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0" y="0"/>
                  </a:moveTo>
                  <a:lnTo>
                    <a:pt x="75305" y="0"/>
                  </a:lnTo>
                  <a:lnTo>
                    <a:pt x="75305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213375" y="2838222"/>
            <a:ext cx="2812415" cy="1240790"/>
            <a:chOff x="213375" y="2838222"/>
            <a:chExt cx="2812415" cy="1240790"/>
          </a:xfrm>
        </p:grpSpPr>
        <p:sp>
          <p:nvSpPr>
            <p:cNvPr id="15" name="object 15"/>
            <p:cNvSpPr/>
            <p:nvPr/>
          </p:nvSpPr>
          <p:spPr>
            <a:xfrm>
              <a:off x="213375" y="2838222"/>
              <a:ext cx="1494901" cy="12402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708276" y="3396885"/>
              <a:ext cx="272813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726399" y="3439838"/>
              <a:ext cx="299213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701183" y="4188238"/>
            <a:ext cx="5194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85508" y="2313438"/>
            <a:ext cx="98806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Convolution  and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24230" y="3888963"/>
            <a:ext cx="97218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685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Final </a:t>
            </a:r>
            <a:r>
              <a:rPr dirty="0" sz="1400">
                <a:latin typeface="Arial"/>
                <a:cs typeface="Arial"/>
              </a:rPr>
              <a:t>conv  </a:t>
            </a:r>
            <a:r>
              <a:rPr dirty="0" sz="1400" spc="-5">
                <a:latin typeface="Arial"/>
                <a:cs typeface="Arial"/>
              </a:rPr>
              <a:t>feature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29836" y="1695575"/>
            <a:ext cx="85090" cy="621030"/>
            <a:chOff x="5129836" y="1695575"/>
            <a:chExt cx="85090" cy="621030"/>
          </a:xfrm>
        </p:grpSpPr>
        <p:sp>
          <p:nvSpPr>
            <p:cNvPr id="24" name="object 24"/>
            <p:cNvSpPr/>
            <p:nvPr/>
          </p:nvSpPr>
          <p:spPr>
            <a:xfrm>
              <a:off x="5134599" y="1700338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75306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134599" y="1700338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0" y="0"/>
                  </a:moveTo>
                  <a:lnTo>
                    <a:pt x="75306" y="0"/>
                  </a:lnTo>
                  <a:lnTo>
                    <a:pt x="75306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5306894" y="1800474"/>
            <a:ext cx="327660" cy="396240"/>
            <a:chOff x="5306894" y="1800474"/>
            <a:chExt cx="327660" cy="396240"/>
          </a:xfrm>
        </p:grpSpPr>
        <p:sp>
          <p:nvSpPr>
            <p:cNvPr id="27" name="object 27"/>
            <p:cNvSpPr/>
            <p:nvPr/>
          </p:nvSpPr>
          <p:spPr>
            <a:xfrm>
              <a:off x="5311656" y="1805236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75306" y="386712"/>
                  </a:moveTo>
                  <a:lnTo>
                    <a:pt x="0" y="386712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38671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311656" y="1805236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0" y="0"/>
                  </a:moveTo>
                  <a:lnTo>
                    <a:pt x="75306" y="0"/>
                  </a:lnTo>
                  <a:lnTo>
                    <a:pt x="75306" y="386712"/>
                  </a:lnTo>
                  <a:lnTo>
                    <a:pt x="0" y="38671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421663" y="1962975"/>
              <a:ext cx="212685" cy="819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4975121" y="1419654"/>
            <a:ext cx="431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layers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679430" y="1711591"/>
            <a:ext cx="85090" cy="647065"/>
            <a:chOff x="5679430" y="1711591"/>
            <a:chExt cx="85090" cy="647065"/>
          </a:xfrm>
        </p:grpSpPr>
        <p:sp>
          <p:nvSpPr>
            <p:cNvPr id="32" name="object 32"/>
            <p:cNvSpPr/>
            <p:nvPr/>
          </p:nvSpPr>
          <p:spPr>
            <a:xfrm>
              <a:off x="5684192" y="1716354"/>
              <a:ext cx="75565" cy="637540"/>
            </a:xfrm>
            <a:custGeom>
              <a:avLst/>
              <a:gdLst/>
              <a:ahLst/>
              <a:cxnLst/>
              <a:rect l="l" t="t" r="r" b="b"/>
              <a:pathLst>
                <a:path w="75564" h="637539">
                  <a:moveTo>
                    <a:pt x="75306" y="637238"/>
                  </a:moveTo>
                  <a:lnTo>
                    <a:pt x="0" y="637238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63723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684192" y="1716354"/>
              <a:ext cx="75565" cy="637540"/>
            </a:xfrm>
            <a:custGeom>
              <a:avLst/>
              <a:gdLst/>
              <a:ahLst/>
              <a:cxnLst/>
              <a:rect l="l" t="t" r="r" b="b"/>
              <a:pathLst>
                <a:path w="75564" h="637539">
                  <a:moveTo>
                    <a:pt x="0" y="0"/>
                  </a:moveTo>
                  <a:lnTo>
                    <a:pt x="75306" y="0"/>
                  </a:lnTo>
                  <a:lnTo>
                    <a:pt x="75306" y="637238"/>
                  </a:lnTo>
                  <a:lnTo>
                    <a:pt x="0" y="63723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5244327" y="2335203"/>
            <a:ext cx="8978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Class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scores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129836" y="3456751"/>
            <a:ext cx="85090" cy="621030"/>
            <a:chOff x="5129836" y="3456751"/>
            <a:chExt cx="85090" cy="621030"/>
          </a:xfrm>
        </p:grpSpPr>
        <p:sp>
          <p:nvSpPr>
            <p:cNvPr id="36" name="object 36"/>
            <p:cNvSpPr/>
            <p:nvPr/>
          </p:nvSpPr>
          <p:spPr>
            <a:xfrm>
              <a:off x="5134599" y="3461513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75306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134599" y="3461513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0" y="0"/>
                  </a:moveTo>
                  <a:lnTo>
                    <a:pt x="75306" y="0"/>
                  </a:lnTo>
                  <a:lnTo>
                    <a:pt x="75306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5306894" y="3561649"/>
            <a:ext cx="327660" cy="396240"/>
            <a:chOff x="5306894" y="3561649"/>
            <a:chExt cx="327660" cy="396240"/>
          </a:xfrm>
        </p:grpSpPr>
        <p:sp>
          <p:nvSpPr>
            <p:cNvPr id="39" name="object 39"/>
            <p:cNvSpPr/>
            <p:nvPr/>
          </p:nvSpPr>
          <p:spPr>
            <a:xfrm>
              <a:off x="5311656" y="3566411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75306" y="386712"/>
                  </a:moveTo>
                  <a:lnTo>
                    <a:pt x="0" y="386712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38671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311656" y="3566411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0" y="0"/>
                  </a:moveTo>
                  <a:lnTo>
                    <a:pt x="75306" y="0"/>
                  </a:lnTo>
                  <a:lnTo>
                    <a:pt x="75306" y="386712"/>
                  </a:lnTo>
                  <a:lnTo>
                    <a:pt x="0" y="38671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421663" y="3724150"/>
              <a:ext cx="212685" cy="8198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4640481" y="2999854"/>
            <a:ext cx="1097915" cy="38925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346710" marR="5080" indent="-334645">
              <a:lnSpc>
                <a:spcPts val="1430"/>
              </a:lnSpc>
              <a:spcBef>
                <a:spcPts val="155"/>
              </a:spcBef>
            </a:pPr>
            <a:r>
              <a:rPr dirty="0" sz="1200" spc="-5">
                <a:latin typeface="Arial"/>
                <a:cs typeface="Arial"/>
              </a:rPr>
              <a:t>Fully-connected  layers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682612" y="3620433"/>
            <a:ext cx="85090" cy="288290"/>
            <a:chOff x="5682612" y="3620433"/>
            <a:chExt cx="85090" cy="288290"/>
          </a:xfrm>
        </p:grpSpPr>
        <p:sp>
          <p:nvSpPr>
            <p:cNvPr id="44" name="object 44"/>
            <p:cNvSpPr/>
            <p:nvPr/>
          </p:nvSpPr>
          <p:spPr>
            <a:xfrm>
              <a:off x="5687374" y="3625195"/>
              <a:ext cx="75565" cy="278765"/>
            </a:xfrm>
            <a:custGeom>
              <a:avLst/>
              <a:gdLst/>
              <a:ahLst/>
              <a:cxnLst/>
              <a:rect l="l" t="t" r="r" b="b"/>
              <a:pathLst>
                <a:path w="75564" h="278764">
                  <a:moveTo>
                    <a:pt x="75306" y="278314"/>
                  </a:moveTo>
                  <a:lnTo>
                    <a:pt x="0" y="278314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27831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687374" y="3625195"/>
              <a:ext cx="75565" cy="278765"/>
            </a:xfrm>
            <a:custGeom>
              <a:avLst/>
              <a:gdLst/>
              <a:ahLst/>
              <a:cxnLst/>
              <a:rect l="l" t="t" r="r" b="b"/>
              <a:pathLst>
                <a:path w="75564" h="278764">
                  <a:moveTo>
                    <a:pt x="0" y="0"/>
                  </a:moveTo>
                  <a:lnTo>
                    <a:pt x="75306" y="0"/>
                  </a:lnTo>
                  <a:lnTo>
                    <a:pt x="75306" y="278314"/>
                  </a:lnTo>
                  <a:lnTo>
                    <a:pt x="0" y="27831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5210624" y="4096379"/>
            <a:ext cx="1117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Box</a:t>
            </a:r>
            <a:r>
              <a:rPr dirty="0" sz="1200" spc="-8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coordinates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928636" y="2006062"/>
            <a:ext cx="971550" cy="1805939"/>
            <a:chOff x="3928636" y="2006062"/>
            <a:chExt cx="971550" cy="1805939"/>
          </a:xfrm>
        </p:grpSpPr>
        <p:sp>
          <p:nvSpPr>
            <p:cNvPr id="48" name="object 48"/>
            <p:cNvSpPr/>
            <p:nvPr/>
          </p:nvSpPr>
          <p:spPr>
            <a:xfrm>
              <a:off x="3942924" y="2064702"/>
              <a:ext cx="821690" cy="1342390"/>
            </a:xfrm>
            <a:custGeom>
              <a:avLst/>
              <a:gdLst/>
              <a:ahLst/>
              <a:cxnLst/>
              <a:rect l="l" t="t" r="r" b="b"/>
              <a:pathLst>
                <a:path w="821689" h="1342389">
                  <a:moveTo>
                    <a:pt x="0" y="1341770"/>
                  </a:moveTo>
                  <a:lnTo>
                    <a:pt x="73594" y="1330541"/>
                  </a:lnTo>
                  <a:lnTo>
                    <a:pt x="139886" y="1298486"/>
                  </a:lnTo>
                  <a:lnTo>
                    <a:pt x="170562" y="1275415"/>
                  </a:lnTo>
                  <a:lnTo>
                    <a:pt x="199735" y="1248056"/>
                  </a:lnTo>
                  <a:lnTo>
                    <a:pt x="227511" y="1216716"/>
                  </a:lnTo>
                  <a:lnTo>
                    <a:pt x="253999" y="1181701"/>
                  </a:lnTo>
                  <a:lnTo>
                    <a:pt x="279306" y="1143317"/>
                  </a:lnTo>
                  <a:lnTo>
                    <a:pt x="303538" y="1101871"/>
                  </a:lnTo>
                  <a:lnTo>
                    <a:pt x="326805" y="1057668"/>
                  </a:lnTo>
                  <a:lnTo>
                    <a:pt x="349213" y="1011015"/>
                  </a:lnTo>
                  <a:lnTo>
                    <a:pt x="370869" y="962219"/>
                  </a:lnTo>
                  <a:lnTo>
                    <a:pt x="391881" y="911585"/>
                  </a:lnTo>
                  <a:lnTo>
                    <a:pt x="412356" y="859419"/>
                  </a:lnTo>
                  <a:lnTo>
                    <a:pt x="432403" y="806029"/>
                  </a:lnTo>
                  <a:lnTo>
                    <a:pt x="452127" y="751720"/>
                  </a:lnTo>
                  <a:lnTo>
                    <a:pt x="471637" y="696798"/>
                  </a:lnTo>
                  <a:lnTo>
                    <a:pt x="491040" y="641570"/>
                  </a:lnTo>
                  <a:lnTo>
                    <a:pt x="509472" y="589099"/>
                  </a:lnTo>
                  <a:lnTo>
                    <a:pt x="527997" y="536890"/>
                  </a:lnTo>
                  <a:lnTo>
                    <a:pt x="546705" y="485207"/>
                  </a:lnTo>
                  <a:lnTo>
                    <a:pt x="565691" y="434311"/>
                  </a:lnTo>
                  <a:lnTo>
                    <a:pt x="585045" y="384466"/>
                  </a:lnTo>
                  <a:lnTo>
                    <a:pt x="604860" y="335933"/>
                  </a:lnTo>
                  <a:lnTo>
                    <a:pt x="625228" y="288976"/>
                  </a:lnTo>
                  <a:lnTo>
                    <a:pt x="646240" y="243857"/>
                  </a:lnTo>
                  <a:lnTo>
                    <a:pt x="667990" y="200838"/>
                  </a:lnTo>
                  <a:lnTo>
                    <a:pt x="690568" y="160183"/>
                  </a:lnTo>
                  <a:lnTo>
                    <a:pt x="720097" y="113087"/>
                  </a:lnTo>
                  <a:lnTo>
                    <a:pt x="751245" y="70606"/>
                  </a:lnTo>
                  <a:lnTo>
                    <a:pt x="784192" y="33255"/>
                  </a:lnTo>
                  <a:lnTo>
                    <a:pt x="819117" y="1544"/>
                  </a:lnTo>
                  <a:lnTo>
                    <a:pt x="821085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733582" y="2006062"/>
              <a:ext cx="166573" cy="1172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942924" y="3406473"/>
              <a:ext cx="812165" cy="344170"/>
            </a:xfrm>
            <a:custGeom>
              <a:avLst/>
              <a:gdLst/>
              <a:ahLst/>
              <a:cxnLst/>
              <a:rect l="l" t="t" r="r" b="b"/>
              <a:pathLst>
                <a:path w="812164" h="344170">
                  <a:moveTo>
                    <a:pt x="0" y="0"/>
                  </a:moveTo>
                  <a:lnTo>
                    <a:pt x="64008" y="2169"/>
                  </a:lnTo>
                  <a:lnTo>
                    <a:pt x="122482" y="8405"/>
                  </a:lnTo>
                  <a:lnTo>
                    <a:pt x="175975" y="18302"/>
                  </a:lnTo>
                  <a:lnTo>
                    <a:pt x="225041" y="31453"/>
                  </a:lnTo>
                  <a:lnTo>
                    <a:pt x="270233" y="47451"/>
                  </a:lnTo>
                  <a:lnTo>
                    <a:pt x="312105" y="65889"/>
                  </a:lnTo>
                  <a:lnTo>
                    <a:pt x="351211" y="86361"/>
                  </a:lnTo>
                  <a:lnTo>
                    <a:pt x="388104" y="108459"/>
                  </a:lnTo>
                  <a:lnTo>
                    <a:pt x="423337" y="131778"/>
                  </a:lnTo>
                  <a:lnTo>
                    <a:pt x="457465" y="155910"/>
                  </a:lnTo>
                  <a:lnTo>
                    <a:pt x="491040" y="180449"/>
                  </a:lnTo>
                  <a:lnTo>
                    <a:pt x="527997" y="207427"/>
                  </a:lnTo>
                  <a:lnTo>
                    <a:pt x="565691" y="233863"/>
                  </a:lnTo>
                  <a:lnTo>
                    <a:pt x="604860" y="259216"/>
                  </a:lnTo>
                  <a:lnTo>
                    <a:pt x="646240" y="282945"/>
                  </a:lnTo>
                  <a:lnTo>
                    <a:pt x="690568" y="304509"/>
                  </a:lnTo>
                  <a:lnTo>
                    <a:pt x="735458" y="322277"/>
                  </a:lnTo>
                  <a:lnTo>
                    <a:pt x="775777" y="334944"/>
                  </a:lnTo>
                  <a:lnTo>
                    <a:pt x="810190" y="343492"/>
                  </a:lnTo>
                  <a:lnTo>
                    <a:pt x="811605" y="343793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735533" y="3689017"/>
              <a:ext cx="162313" cy="1225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6662575" y="3585308"/>
            <a:ext cx="2057400" cy="575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K x 4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numbers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>
                <a:latin typeface="Arial"/>
                <a:cs typeface="Arial"/>
              </a:rPr>
              <a:t>(one </a:t>
            </a:r>
            <a:r>
              <a:rPr dirty="0" sz="1800" spc="-5">
                <a:latin typeface="Arial"/>
                <a:cs typeface="Arial"/>
              </a:rPr>
              <a:t>box per</a:t>
            </a:r>
            <a:r>
              <a:rPr dirty="0" sz="1800" spc="-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object)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55" name="object 5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Administrative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786957" y="4713450"/>
            <a:ext cx="217804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 sz="2000">
                <a:solidFill>
                  <a:srgbClr val="FFFFFF"/>
                </a:solidFill>
                <a:latin typeface="Arial"/>
                <a:cs typeface="Arial"/>
              </a:rPr>
              <a:t>1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7024" y="878283"/>
            <a:ext cx="6294120" cy="1477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2265" indent="-330200">
              <a:lnSpc>
                <a:spcPts val="2865"/>
              </a:lnSpc>
              <a:spcBef>
                <a:spcPts val="100"/>
              </a:spcBef>
              <a:buChar char="-"/>
              <a:tabLst>
                <a:tab pos="342265" algn="l"/>
                <a:tab pos="342900" algn="l"/>
              </a:tabLst>
            </a:pPr>
            <a:r>
              <a:rPr dirty="0" sz="2400" spc="-5">
                <a:latin typeface="Arial"/>
                <a:cs typeface="Arial"/>
              </a:rPr>
              <a:t>Project Proposals were due on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Saturday</a:t>
            </a:r>
            <a:endParaRPr sz="2400">
              <a:latin typeface="Arial"/>
              <a:cs typeface="Arial"/>
            </a:endParaRPr>
          </a:p>
          <a:p>
            <a:pPr marL="342265" indent="-330200">
              <a:lnSpc>
                <a:spcPts val="2850"/>
              </a:lnSpc>
              <a:buChar char="-"/>
              <a:tabLst>
                <a:tab pos="342265" algn="l"/>
                <a:tab pos="342900" algn="l"/>
              </a:tabLst>
            </a:pPr>
            <a:r>
              <a:rPr dirty="0" sz="2400" spc="-5">
                <a:latin typeface="Arial"/>
                <a:cs typeface="Arial"/>
              </a:rPr>
              <a:t>Homework </a:t>
            </a:r>
            <a:r>
              <a:rPr dirty="0" sz="2400">
                <a:latin typeface="Arial"/>
                <a:cs typeface="Arial"/>
              </a:rPr>
              <a:t>2 </a:t>
            </a:r>
            <a:r>
              <a:rPr dirty="0" sz="2400" spc="-5">
                <a:latin typeface="Arial"/>
                <a:cs typeface="Arial"/>
              </a:rPr>
              <a:t>due Friday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2/5</a:t>
            </a:r>
            <a:endParaRPr sz="2400">
              <a:latin typeface="Arial"/>
              <a:cs typeface="Arial"/>
            </a:endParaRPr>
          </a:p>
          <a:p>
            <a:pPr marL="342265" indent="-330200">
              <a:lnSpc>
                <a:spcPts val="2850"/>
              </a:lnSpc>
              <a:buChar char="-"/>
              <a:tabLst>
                <a:tab pos="342265" algn="l"/>
                <a:tab pos="342900" algn="l"/>
              </a:tabLst>
            </a:pPr>
            <a:r>
              <a:rPr dirty="0" sz="2400" spc="-5">
                <a:latin typeface="Arial"/>
                <a:cs typeface="Arial"/>
              </a:rPr>
              <a:t>Homework </a:t>
            </a:r>
            <a:r>
              <a:rPr dirty="0" sz="2400">
                <a:latin typeface="Arial"/>
                <a:cs typeface="Arial"/>
              </a:rPr>
              <a:t>1 </a:t>
            </a:r>
            <a:r>
              <a:rPr dirty="0" sz="2400" spc="-5">
                <a:latin typeface="Arial"/>
                <a:cs typeface="Arial"/>
              </a:rPr>
              <a:t>grades out this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week</a:t>
            </a:r>
            <a:endParaRPr sz="2400">
              <a:latin typeface="Arial"/>
              <a:cs typeface="Arial"/>
            </a:endParaRPr>
          </a:p>
          <a:p>
            <a:pPr marL="342265" indent="-330200">
              <a:lnSpc>
                <a:spcPts val="2865"/>
              </a:lnSpc>
              <a:buChar char="-"/>
              <a:tabLst>
                <a:tab pos="342265" algn="l"/>
                <a:tab pos="342900" algn="l"/>
              </a:tabLst>
            </a:pPr>
            <a:r>
              <a:rPr dirty="0" sz="2400">
                <a:latin typeface="Arial"/>
                <a:cs typeface="Arial"/>
              </a:rPr>
              <a:t>Midterm </a:t>
            </a:r>
            <a:r>
              <a:rPr dirty="0" sz="2400" spc="-5">
                <a:latin typeface="Arial"/>
                <a:cs typeface="Arial"/>
              </a:rPr>
              <a:t>will be in-class on Wednesday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2/10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526478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/>
              <a:t>Aside: </a:t>
            </a:r>
            <a:r>
              <a:rPr dirty="0" sz="3000" spc="-5"/>
              <a:t>Human </a:t>
            </a:r>
            <a:r>
              <a:rPr dirty="0" sz="3000" spc="-10"/>
              <a:t>Pose</a:t>
            </a:r>
            <a:r>
              <a:rPr dirty="0" sz="3000" spc="-80"/>
              <a:t> </a:t>
            </a:r>
            <a:r>
              <a:rPr dirty="0" sz="3000" spc="-5"/>
              <a:t>Estimation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560275" y="988522"/>
            <a:ext cx="3017520" cy="2498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Represent </a:t>
            </a:r>
            <a:r>
              <a:rPr dirty="0" sz="1600">
                <a:latin typeface="Arial"/>
                <a:cs typeface="Arial"/>
              </a:rPr>
              <a:t>a </a:t>
            </a:r>
            <a:r>
              <a:rPr dirty="0" sz="1600" spc="-5">
                <a:latin typeface="Arial"/>
                <a:cs typeface="Arial"/>
              </a:rPr>
              <a:t>person by </a:t>
            </a:r>
            <a:r>
              <a:rPr dirty="0" sz="1600">
                <a:latin typeface="Arial"/>
                <a:cs typeface="Arial"/>
              </a:rPr>
              <a:t>K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joints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Arial"/>
              <a:cs typeface="Arial"/>
            </a:endParaRPr>
          </a:p>
          <a:p>
            <a:pPr marL="12700" marR="53340">
              <a:lnSpc>
                <a:spcPct val="101600"/>
              </a:lnSpc>
            </a:pPr>
            <a:r>
              <a:rPr dirty="0" sz="1600" spc="-5">
                <a:latin typeface="Arial"/>
                <a:cs typeface="Arial"/>
              </a:rPr>
              <a:t>Regress </a:t>
            </a:r>
            <a:r>
              <a:rPr dirty="0" sz="1600">
                <a:latin typeface="Arial"/>
                <a:cs typeface="Arial"/>
              </a:rPr>
              <a:t>(x, y) </a:t>
            </a:r>
            <a:r>
              <a:rPr dirty="0" sz="1600" spc="-5">
                <a:latin typeface="Arial"/>
                <a:cs typeface="Arial"/>
              </a:rPr>
              <a:t>for each joint from  last fully-connected layer of  AlexNet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  <a:spcBef>
                <a:spcPts val="5"/>
              </a:spcBef>
            </a:pPr>
            <a:r>
              <a:rPr dirty="0" sz="1600">
                <a:latin typeface="Arial"/>
                <a:cs typeface="Arial"/>
              </a:rPr>
              <a:t>(Details: </a:t>
            </a:r>
            <a:r>
              <a:rPr dirty="0" sz="1600" spc="-5">
                <a:latin typeface="Arial"/>
                <a:cs typeface="Arial"/>
              </a:rPr>
              <a:t>Normalized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coordinates,  </a:t>
            </a:r>
            <a:r>
              <a:rPr dirty="0" sz="1600" spc="-5">
                <a:latin typeface="Arial"/>
                <a:cs typeface="Arial"/>
              </a:rPr>
              <a:t>iterative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refinement)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50461" y="825500"/>
            <a:ext cx="4577080" cy="3616325"/>
            <a:chOff x="3850461" y="825500"/>
            <a:chExt cx="4577080" cy="3616325"/>
          </a:xfrm>
        </p:grpSpPr>
        <p:sp>
          <p:nvSpPr>
            <p:cNvPr id="5" name="object 5"/>
            <p:cNvSpPr/>
            <p:nvPr/>
          </p:nvSpPr>
          <p:spPr>
            <a:xfrm>
              <a:off x="3850461" y="825500"/>
              <a:ext cx="4576603" cy="15590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831122" y="2408250"/>
              <a:ext cx="2991648" cy="2033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86275" y="4212420"/>
            <a:ext cx="29083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Arial"/>
                <a:cs typeface="Arial"/>
              </a:rPr>
              <a:t>Toshev and Szegedy, </a:t>
            </a:r>
            <a:r>
              <a:rPr dirty="0" sz="1000">
                <a:latin typeface="Arial"/>
                <a:cs typeface="Arial"/>
              </a:rPr>
              <a:t>“DeepPose: </a:t>
            </a:r>
            <a:r>
              <a:rPr dirty="0" sz="1000" spc="-5">
                <a:latin typeface="Arial"/>
                <a:cs typeface="Arial"/>
              </a:rPr>
              <a:t>Human Pose  Estimation </a:t>
            </a:r>
            <a:r>
              <a:rPr dirty="0" sz="1000">
                <a:latin typeface="Arial"/>
                <a:cs typeface="Arial"/>
              </a:rPr>
              <a:t>via </a:t>
            </a:r>
            <a:r>
              <a:rPr dirty="0" sz="1000" spc="-5">
                <a:latin typeface="Arial"/>
                <a:cs typeface="Arial"/>
              </a:rPr>
              <a:t>Deep Neural Networks”, CVPR</a:t>
            </a:r>
            <a:r>
              <a:rPr dirty="0" sz="1000" spc="-8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2014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57644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Localization as</a:t>
            </a:r>
            <a:r>
              <a:rPr dirty="0" sz="3000" spc="-90"/>
              <a:t> </a:t>
            </a:r>
            <a:r>
              <a:rPr dirty="0" sz="3000" spc="-5"/>
              <a:t>Regression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0100" y="1795133"/>
            <a:ext cx="4879340" cy="1477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Very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simple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5">
                <a:latin typeface="Arial"/>
                <a:cs typeface="Arial"/>
              </a:rPr>
              <a:t>Think if </a:t>
            </a:r>
            <a:r>
              <a:rPr dirty="0" sz="2400">
                <a:latin typeface="Arial"/>
                <a:cs typeface="Arial"/>
              </a:rPr>
              <a:t>you can </a:t>
            </a:r>
            <a:r>
              <a:rPr dirty="0" sz="2400" spc="-5">
                <a:latin typeface="Arial"/>
                <a:cs typeface="Arial"/>
              </a:rPr>
              <a:t>use this for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projects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1021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Idea #2: </a:t>
            </a:r>
            <a:r>
              <a:rPr dirty="0" sz="3000" spc="-10"/>
              <a:t>Sliding</a:t>
            </a:r>
            <a:r>
              <a:rPr dirty="0" sz="3000" spc="-95"/>
              <a:t> </a:t>
            </a:r>
            <a:r>
              <a:rPr dirty="0" sz="3000" spc="-5"/>
              <a:t>Window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98143" y="964563"/>
            <a:ext cx="3448050" cy="275336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48615" marR="5080" indent="-336550">
              <a:lnSpc>
                <a:spcPts val="1650"/>
              </a:lnSpc>
              <a:spcBef>
                <a:spcPts val="180"/>
              </a:spcBef>
              <a:buChar char="●"/>
              <a:tabLst>
                <a:tab pos="347980" algn="l"/>
                <a:tab pos="349250" algn="l"/>
              </a:tabLst>
            </a:pPr>
            <a:r>
              <a:rPr dirty="0" sz="1400" spc="-5">
                <a:latin typeface="Arial"/>
                <a:cs typeface="Arial"/>
              </a:rPr>
              <a:t>Run </a:t>
            </a:r>
            <a:r>
              <a:rPr dirty="0" sz="1400">
                <a:latin typeface="Arial"/>
                <a:cs typeface="Arial"/>
              </a:rPr>
              <a:t>classification + regression</a:t>
            </a:r>
            <a:r>
              <a:rPr dirty="0" sz="1400" spc="-11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network  at </a:t>
            </a:r>
            <a:r>
              <a:rPr dirty="0" sz="1400">
                <a:latin typeface="Arial"/>
                <a:cs typeface="Arial"/>
              </a:rPr>
              <a:t>multiple </a:t>
            </a:r>
            <a:r>
              <a:rPr dirty="0" sz="1400" spc="-5">
                <a:latin typeface="Arial"/>
                <a:cs typeface="Arial"/>
              </a:rPr>
              <a:t>locations on </a:t>
            </a:r>
            <a:r>
              <a:rPr dirty="0" sz="1400">
                <a:latin typeface="Arial"/>
                <a:cs typeface="Arial"/>
              </a:rPr>
              <a:t>a </a:t>
            </a:r>
            <a:r>
              <a:rPr dirty="0" sz="1400" spc="-5">
                <a:latin typeface="Arial"/>
                <a:cs typeface="Arial"/>
              </a:rPr>
              <a:t>high-  </a:t>
            </a:r>
            <a:r>
              <a:rPr dirty="0" sz="1400">
                <a:latin typeface="Arial"/>
                <a:cs typeface="Arial"/>
              </a:rPr>
              <a:t>resolution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●"/>
            </a:pPr>
            <a:endParaRPr sz="1350">
              <a:latin typeface="Arial"/>
              <a:cs typeface="Arial"/>
            </a:endParaRPr>
          </a:p>
          <a:p>
            <a:pPr marL="348615" marR="369570" indent="-336550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 sz="1400" spc="-5">
                <a:latin typeface="Arial"/>
                <a:cs typeface="Arial"/>
              </a:rPr>
              <a:t>Convert fully-connected layers into  </a:t>
            </a:r>
            <a:r>
              <a:rPr dirty="0" sz="1400">
                <a:latin typeface="Arial"/>
                <a:cs typeface="Arial"/>
              </a:rPr>
              <a:t>convolutional </a:t>
            </a:r>
            <a:r>
              <a:rPr dirty="0" sz="1400" spc="-5">
                <a:latin typeface="Arial"/>
                <a:cs typeface="Arial"/>
              </a:rPr>
              <a:t>layers for efficient  </a:t>
            </a:r>
            <a:r>
              <a:rPr dirty="0" sz="1400">
                <a:latin typeface="Arial"/>
                <a:cs typeface="Arial"/>
              </a:rPr>
              <a:t>computation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300">
              <a:latin typeface="Arial"/>
              <a:cs typeface="Arial"/>
            </a:endParaRPr>
          </a:p>
          <a:p>
            <a:pPr marL="348615" indent="-336550">
              <a:lnSpc>
                <a:spcPts val="1664"/>
              </a:lnSpc>
              <a:buChar char="●"/>
              <a:tabLst>
                <a:tab pos="347980" algn="l"/>
                <a:tab pos="349250" algn="l"/>
              </a:tabLst>
            </a:pPr>
            <a:r>
              <a:rPr dirty="0" sz="1400" spc="-5">
                <a:latin typeface="Arial"/>
                <a:cs typeface="Arial"/>
              </a:rPr>
              <a:t>Combine </a:t>
            </a:r>
            <a:r>
              <a:rPr dirty="0" sz="1400">
                <a:latin typeface="Arial"/>
                <a:cs typeface="Arial"/>
              </a:rPr>
              <a:t>classifier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348615" marR="79375">
              <a:lnSpc>
                <a:spcPts val="1650"/>
              </a:lnSpc>
              <a:spcBef>
                <a:spcPts val="65"/>
              </a:spcBef>
            </a:pPr>
            <a:r>
              <a:rPr dirty="0" sz="1400">
                <a:latin typeface="Arial"/>
                <a:cs typeface="Arial"/>
              </a:rPr>
              <a:t>regressor </a:t>
            </a:r>
            <a:r>
              <a:rPr dirty="0" sz="1400" spc="-5">
                <a:latin typeface="Arial"/>
                <a:cs typeface="Arial"/>
              </a:rPr>
              <a:t>predictions across all </a:t>
            </a:r>
            <a:r>
              <a:rPr dirty="0" sz="1400">
                <a:latin typeface="Arial"/>
                <a:cs typeface="Arial"/>
              </a:rPr>
              <a:t>scales  </a:t>
            </a:r>
            <a:r>
              <a:rPr dirty="0" sz="1400" spc="-5">
                <a:latin typeface="Arial"/>
                <a:cs typeface="Arial"/>
              </a:rPr>
              <a:t>for final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prediction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29006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/>
              <a:t>Sliding Window:</a:t>
            </a:r>
            <a:r>
              <a:rPr dirty="0" sz="3000" spc="-85"/>
              <a:t> </a:t>
            </a:r>
            <a:r>
              <a:rPr dirty="0" sz="3000" spc="-5"/>
              <a:t>Overfeat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660375" y="1907750"/>
            <a:ext cx="1342498" cy="1240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85432" y="3295737"/>
            <a:ext cx="1092200" cy="4483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Image: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dirty="0" sz="1400">
                <a:latin typeface="Arial"/>
                <a:cs typeface="Arial"/>
              </a:rPr>
              <a:t>3 x </a:t>
            </a:r>
            <a:r>
              <a:rPr dirty="0" sz="1400" spc="-5">
                <a:latin typeface="Arial"/>
                <a:cs typeface="Arial"/>
              </a:rPr>
              <a:t>221 </a:t>
            </a:r>
            <a:r>
              <a:rPr dirty="0" sz="1400">
                <a:latin typeface="Arial"/>
                <a:cs typeface="Arial"/>
              </a:rPr>
              <a:t>x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31787" y="1997687"/>
            <a:ext cx="727710" cy="1060450"/>
            <a:chOff x="2231787" y="1997687"/>
            <a:chExt cx="727710" cy="1060450"/>
          </a:xfrm>
        </p:grpSpPr>
        <p:sp>
          <p:nvSpPr>
            <p:cNvPr id="6" name="object 6"/>
            <p:cNvSpPr/>
            <p:nvPr/>
          </p:nvSpPr>
          <p:spPr>
            <a:xfrm>
              <a:off x="2236549" y="2002450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236549" y="2002450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113558" y="1454963"/>
            <a:ext cx="963930" cy="4483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Convolution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dirty="0" sz="1400">
                <a:latin typeface="Arial"/>
                <a:cs typeface="Arial"/>
              </a:rPr>
              <a:t>+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83362" y="2370187"/>
            <a:ext cx="873760" cy="403225"/>
            <a:chOff x="3183362" y="2370187"/>
            <a:chExt cx="873760" cy="403225"/>
          </a:xfrm>
        </p:grpSpPr>
        <p:sp>
          <p:nvSpPr>
            <p:cNvPr id="10" name="object 10"/>
            <p:cNvSpPr/>
            <p:nvPr/>
          </p:nvSpPr>
          <p:spPr>
            <a:xfrm>
              <a:off x="3188124" y="2473349"/>
              <a:ext cx="765810" cy="295275"/>
            </a:xfrm>
            <a:custGeom>
              <a:avLst/>
              <a:gdLst/>
              <a:ahLst/>
              <a:cxnLst/>
              <a:rect l="l" t="t" r="r" b="b"/>
              <a:pathLst>
                <a:path w="765810" h="295275">
                  <a:moveTo>
                    <a:pt x="765299" y="295199"/>
                  </a:moveTo>
                  <a:lnTo>
                    <a:pt x="0" y="295199"/>
                  </a:lnTo>
                  <a:lnTo>
                    <a:pt x="0" y="0"/>
                  </a:lnTo>
                  <a:lnTo>
                    <a:pt x="765299" y="0"/>
                  </a:lnTo>
                  <a:lnTo>
                    <a:pt x="765299" y="295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953424" y="2374949"/>
              <a:ext cx="98425" cy="393700"/>
            </a:xfrm>
            <a:custGeom>
              <a:avLst/>
              <a:gdLst/>
              <a:ahLst/>
              <a:cxnLst/>
              <a:rect l="l" t="t" r="r" b="b"/>
              <a:pathLst>
                <a:path w="98425" h="393700">
                  <a:moveTo>
                    <a:pt x="0" y="393599"/>
                  </a:moveTo>
                  <a:lnTo>
                    <a:pt x="0" y="98399"/>
                  </a:lnTo>
                  <a:lnTo>
                    <a:pt x="98399" y="0"/>
                  </a:lnTo>
                  <a:lnTo>
                    <a:pt x="98399" y="295199"/>
                  </a:lnTo>
                  <a:lnTo>
                    <a:pt x="0" y="3935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188124" y="2374949"/>
              <a:ext cx="864235" cy="98425"/>
            </a:xfrm>
            <a:custGeom>
              <a:avLst/>
              <a:gdLst/>
              <a:ahLst/>
              <a:cxnLst/>
              <a:rect l="l" t="t" r="r" b="b"/>
              <a:pathLst>
                <a:path w="864235" h="98425">
                  <a:moveTo>
                    <a:pt x="765299" y="98399"/>
                  </a:moveTo>
                  <a:lnTo>
                    <a:pt x="0" y="98399"/>
                  </a:lnTo>
                  <a:lnTo>
                    <a:pt x="98399" y="0"/>
                  </a:lnTo>
                  <a:lnTo>
                    <a:pt x="863699" y="0"/>
                  </a:lnTo>
                  <a:lnTo>
                    <a:pt x="765299" y="9839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188124" y="2374949"/>
              <a:ext cx="864235" cy="393700"/>
            </a:xfrm>
            <a:custGeom>
              <a:avLst/>
              <a:gdLst/>
              <a:ahLst/>
              <a:cxnLst/>
              <a:rect l="l" t="t" r="r" b="b"/>
              <a:pathLst>
                <a:path w="864235" h="393700">
                  <a:moveTo>
                    <a:pt x="0" y="98399"/>
                  </a:moveTo>
                  <a:lnTo>
                    <a:pt x="98399" y="0"/>
                  </a:lnTo>
                  <a:lnTo>
                    <a:pt x="863699" y="0"/>
                  </a:lnTo>
                  <a:lnTo>
                    <a:pt x="863699" y="295199"/>
                  </a:lnTo>
                  <a:lnTo>
                    <a:pt x="765299" y="393599"/>
                  </a:lnTo>
                  <a:lnTo>
                    <a:pt x="0" y="393599"/>
                  </a:lnTo>
                  <a:lnTo>
                    <a:pt x="0" y="98399"/>
                  </a:lnTo>
                  <a:close/>
                </a:path>
                <a:path w="864235" h="393700">
                  <a:moveTo>
                    <a:pt x="0" y="98399"/>
                  </a:moveTo>
                  <a:lnTo>
                    <a:pt x="765299" y="98399"/>
                  </a:lnTo>
                  <a:lnTo>
                    <a:pt x="863699" y="0"/>
                  </a:lnTo>
                </a:path>
                <a:path w="864235" h="393700">
                  <a:moveTo>
                    <a:pt x="765299" y="98399"/>
                  </a:moveTo>
                  <a:lnTo>
                    <a:pt x="765299" y="3935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078858" y="3052963"/>
            <a:ext cx="108077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56515" marR="5080" indent="-4445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Feature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map:  </a:t>
            </a:r>
            <a:r>
              <a:rPr dirty="0" sz="1400" spc="-5">
                <a:latin typeface="Arial"/>
                <a:cs typeface="Arial"/>
              </a:rPr>
              <a:t>1024 </a:t>
            </a:r>
            <a:r>
              <a:rPr dirty="0" sz="1400">
                <a:latin typeface="Arial"/>
                <a:cs typeface="Arial"/>
              </a:rPr>
              <a:t>x 5 x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091712" y="974262"/>
            <a:ext cx="116205" cy="1250315"/>
            <a:chOff x="5091712" y="974262"/>
            <a:chExt cx="116205" cy="1250315"/>
          </a:xfrm>
        </p:grpSpPr>
        <p:sp>
          <p:nvSpPr>
            <p:cNvPr id="16" name="object 16"/>
            <p:cNvSpPr/>
            <p:nvPr/>
          </p:nvSpPr>
          <p:spPr>
            <a:xfrm>
              <a:off x="5096474" y="979025"/>
              <a:ext cx="106680" cy="1240790"/>
            </a:xfrm>
            <a:custGeom>
              <a:avLst/>
              <a:gdLst/>
              <a:ahLst/>
              <a:cxnLst/>
              <a:rect l="l" t="t" r="r" b="b"/>
              <a:pathLst>
                <a:path w="106679" h="1240789">
                  <a:moveTo>
                    <a:pt x="106499" y="1240199"/>
                  </a:moveTo>
                  <a:lnTo>
                    <a:pt x="0" y="1240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1240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096474" y="979025"/>
              <a:ext cx="106680" cy="1240790"/>
            </a:xfrm>
            <a:custGeom>
              <a:avLst/>
              <a:gdLst/>
              <a:ahLst/>
              <a:cxnLst/>
              <a:rect l="l" t="t" r="r" b="b"/>
              <a:pathLst>
                <a:path w="106679" h="1240789">
                  <a:moveTo>
                    <a:pt x="0" y="0"/>
                  </a:moveTo>
                  <a:lnTo>
                    <a:pt x="106499" y="0"/>
                  </a:lnTo>
                  <a:lnTo>
                    <a:pt x="106499" y="1240199"/>
                  </a:lnTo>
                  <a:lnTo>
                    <a:pt x="0" y="124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5998912" y="974262"/>
            <a:ext cx="116205" cy="1250315"/>
            <a:chOff x="5998912" y="974262"/>
            <a:chExt cx="116205" cy="1250315"/>
          </a:xfrm>
        </p:grpSpPr>
        <p:sp>
          <p:nvSpPr>
            <p:cNvPr id="19" name="object 19"/>
            <p:cNvSpPr/>
            <p:nvPr/>
          </p:nvSpPr>
          <p:spPr>
            <a:xfrm>
              <a:off x="6003675" y="979025"/>
              <a:ext cx="106680" cy="1240790"/>
            </a:xfrm>
            <a:custGeom>
              <a:avLst/>
              <a:gdLst/>
              <a:ahLst/>
              <a:cxnLst/>
              <a:rect l="l" t="t" r="r" b="b"/>
              <a:pathLst>
                <a:path w="106679" h="1240789">
                  <a:moveTo>
                    <a:pt x="106499" y="1240199"/>
                  </a:moveTo>
                  <a:lnTo>
                    <a:pt x="0" y="1240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1240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003675" y="979025"/>
              <a:ext cx="106680" cy="1240790"/>
            </a:xfrm>
            <a:custGeom>
              <a:avLst/>
              <a:gdLst/>
              <a:ahLst/>
              <a:cxnLst/>
              <a:rect l="l" t="t" r="r" b="b"/>
              <a:pathLst>
                <a:path w="106679" h="1240789">
                  <a:moveTo>
                    <a:pt x="0" y="0"/>
                  </a:moveTo>
                  <a:lnTo>
                    <a:pt x="106499" y="0"/>
                  </a:lnTo>
                  <a:lnTo>
                    <a:pt x="106499" y="1240199"/>
                  </a:lnTo>
                  <a:lnTo>
                    <a:pt x="0" y="124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6966962" y="1143762"/>
            <a:ext cx="116205" cy="911225"/>
            <a:chOff x="6966962" y="1143762"/>
            <a:chExt cx="116205" cy="911225"/>
          </a:xfrm>
        </p:grpSpPr>
        <p:sp>
          <p:nvSpPr>
            <p:cNvPr id="22" name="object 22"/>
            <p:cNvSpPr/>
            <p:nvPr/>
          </p:nvSpPr>
          <p:spPr>
            <a:xfrm>
              <a:off x="6971724" y="11485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971724" y="11485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5091712" y="2775887"/>
            <a:ext cx="116205" cy="1250315"/>
            <a:chOff x="5091712" y="2775887"/>
            <a:chExt cx="116205" cy="1250315"/>
          </a:xfrm>
        </p:grpSpPr>
        <p:sp>
          <p:nvSpPr>
            <p:cNvPr id="25" name="object 25"/>
            <p:cNvSpPr/>
            <p:nvPr/>
          </p:nvSpPr>
          <p:spPr>
            <a:xfrm>
              <a:off x="5096474" y="2780650"/>
              <a:ext cx="106680" cy="1240790"/>
            </a:xfrm>
            <a:custGeom>
              <a:avLst/>
              <a:gdLst/>
              <a:ahLst/>
              <a:cxnLst/>
              <a:rect l="l" t="t" r="r" b="b"/>
              <a:pathLst>
                <a:path w="106679" h="1240789">
                  <a:moveTo>
                    <a:pt x="106499" y="1240199"/>
                  </a:moveTo>
                  <a:lnTo>
                    <a:pt x="0" y="1240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1240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096474" y="2780650"/>
              <a:ext cx="106680" cy="1240790"/>
            </a:xfrm>
            <a:custGeom>
              <a:avLst/>
              <a:gdLst/>
              <a:ahLst/>
              <a:cxnLst/>
              <a:rect l="l" t="t" r="r" b="b"/>
              <a:pathLst>
                <a:path w="106679" h="1240789">
                  <a:moveTo>
                    <a:pt x="0" y="0"/>
                  </a:moveTo>
                  <a:lnTo>
                    <a:pt x="106499" y="0"/>
                  </a:lnTo>
                  <a:lnTo>
                    <a:pt x="106499" y="1240199"/>
                  </a:lnTo>
                  <a:lnTo>
                    <a:pt x="0" y="124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5998912" y="3027887"/>
            <a:ext cx="116205" cy="640080"/>
            <a:chOff x="5998912" y="3027887"/>
            <a:chExt cx="116205" cy="640080"/>
          </a:xfrm>
        </p:grpSpPr>
        <p:sp>
          <p:nvSpPr>
            <p:cNvPr id="28" name="object 28"/>
            <p:cNvSpPr/>
            <p:nvPr/>
          </p:nvSpPr>
          <p:spPr>
            <a:xfrm>
              <a:off x="6003675" y="3032649"/>
              <a:ext cx="106680" cy="630555"/>
            </a:xfrm>
            <a:custGeom>
              <a:avLst/>
              <a:gdLst/>
              <a:ahLst/>
              <a:cxnLst/>
              <a:rect l="l" t="t" r="r" b="b"/>
              <a:pathLst>
                <a:path w="106679" h="630554">
                  <a:moveTo>
                    <a:pt x="106499" y="630299"/>
                  </a:moveTo>
                  <a:lnTo>
                    <a:pt x="0" y="6302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6302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003675" y="3032649"/>
              <a:ext cx="106680" cy="630555"/>
            </a:xfrm>
            <a:custGeom>
              <a:avLst/>
              <a:gdLst/>
              <a:ahLst/>
              <a:cxnLst/>
              <a:rect l="l" t="t" r="r" b="b"/>
              <a:pathLst>
                <a:path w="106679" h="630554">
                  <a:moveTo>
                    <a:pt x="0" y="0"/>
                  </a:moveTo>
                  <a:lnTo>
                    <a:pt x="106499" y="0"/>
                  </a:lnTo>
                  <a:lnTo>
                    <a:pt x="106499" y="630299"/>
                  </a:lnTo>
                  <a:lnTo>
                    <a:pt x="0" y="630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4924017" y="4188463"/>
            <a:ext cx="4210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4096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37767" y="4112263"/>
            <a:ext cx="4210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1024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76457" y="4022763"/>
            <a:ext cx="70739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6921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Boxes:  1000 </a:t>
            </a:r>
            <a:r>
              <a:rPr dirty="0" sz="1400">
                <a:latin typeface="Arial"/>
                <a:cs typeface="Arial"/>
              </a:rPr>
              <a:t>x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939367" y="599838"/>
            <a:ext cx="4210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4096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46567" y="599838"/>
            <a:ext cx="4210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4096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55242" y="523638"/>
            <a:ext cx="109220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47980" marR="5080" indent="-33591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Class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scores:  </a:t>
            </a:r>
            <a:r>
              <a:rPr dirty="0" sz="1400" spc="-5">
                <a:latin typeface="Arial"/>
                <a:cs typeface="Arial"/>
              </a:rPr>
              <a:t>1000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190412" y="1581359"/>
            <a:ext cx="766445" cy="908050"/>
            <a:chOff x="4190412" y="1581359"/>
            <a:chExt cx="766445" cy="908050"/>
          </a:xfrm>
        </p:grpSpPr>
        <p:sp>
          <p:nvSpPr>
            <p:cNvPr id="37" name="object 37"/>
            <p:cNvSpPr/>
            <p:nvPr/>
          </p:nvSpPr>
          <p:spPr>
            <a:xfrm>
              <a:off x="4204699" y="1694974"/>
              <a:ext cx="654685" cy="779780"/>
            </a:xfrm>
            <a:custGeom>
              <a:avLst/>
              <a:gdLst/>
              <a:ahLst/>
              <a:cxnLst/>
              <a:rect l="l" t="t" r="r" b="b"/>
              <a:pathLst>
                <a:path w="654685" h="779780">
                  <a:moveTo>
                    <a:pt x="0" y="779775"/>
                  </a:moveTo>
                  <a:lnTo>
                    <a:pt x="654477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808737" y="1581359"/>
              <a:ext cx="148093" cy="1582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4177112" y="2606762"/>
            <a:ext cx="766445" cy="894715"/>
            <a:chOff x="4177112" y="2606762"/>
            <a:chExt cx="766445" cy="894715"/>
          </a:xfrm>
        </p:grpSpPr>
        <p:sp>
          <p:nvSpPr>
            <p:cNvPr id="40" name="object 40"/>
            <p:cNvSpPr/>
            <p:nvPr/>
          </p:nvSpPr>
          <p:spPr>
            <a:xfrm>
              <a:off x="4191399" y="2621049"/>
              <a:ext cx="654050" cy="767715"/>
            </a:xfrm>
            <a:custGeom>
              <a:avLst/>
              <a:gdLst/>
              <a:ahLst/>
              <a:cxnLst/>
              <a:rect l="l" t="t" r="r" b="b"/>
              <a:pathLst>
                <a:path w="654050" h="767714">
                  <a:moveTo>
                    <a:pt x="0" y="0"/>
                  </a:moveTo>
                  <a:lnTo>
                    <a:pt x="653535" y="767372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794715" y="3343532"/>
              <a:ext cx="148587" cy="15790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/>
          <p:cNvGrpSpPr/>
          <p:nvPr/>
        </p:nvGrpSpPr>
        <p:grpSpPr>
          <a:xfrm>
            <a:off x="5337224" y="1529689"/>
            <a:ext cx="504825" cy="123189"/>
            <a:chOff x="5337224" y="1529689"/>
            <a:chExt cx="504825" cy="123189"/>
          </a:xfrm>
        </p:grpSpPr>
        <p:sp>
          <p:nvSpPr>
            <p:cNvPr id="43" name="object 43"/>
            <p:cNvSpPr/>
            <p:nvPr/>
          </p:nvSpPr>
          <p:spPr>
            <a:xfrm>
              <a:off x="5337224" y="1591175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4" h="0">
                  <a:moveTo>
                    <a:pt x="0" y="0"/>
                  </a:moveTo>
                  <a:lnTo>
                    <a:pt x="3607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683687" y="1529689"/>
              <a:ext cx="158251" cy="12297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/>
          <p:cNvGrpSpPr/>
          <p:nvPr/>
        </p:nvGrpSpPr>
        <p:grpSpPr>
          <a:xfrm>
            <a:off x="6320899" y="1502114"/>
            <a:ext cx="504825" cy="123189"/>
            <a:chOff x="6320899" y="1502114"/>
            <a:chExt cx="504825" cy="123189"/>
          </a:xfrm>
        </p:grpSpPr>
        <p:sp>
          <p:nvSpPr>
            <p:cNvPr id="46" name="object 46"/>
            <p:cNvSpPr/>
            <p:nvPr/>
          </p:nvSpPr>
          <p:spPr>
            <a:xfrm>
              <a:off x="6320899" y="1563599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5" h="0">
                  <a:moveTo>
                    <a:pt x="0" y="0"/>
                  </a:moveTo>
                  <a:lnTo>
                    <a:pt x="3607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667362" y="1502114"/>
              <a:ext cx="158250" cy="1229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/>
          <p:cNvGrpSpPr/>
          <p:nvPr/>
        </p:nvGrpSpPr>
        <p:grpSpPr>
          <a:xfrm>
            <a:off x="5367649" y="3298714"/>
            <a:ext cx="504825" cy="123189"/>
            <a:chOff x="5367649" y="3298714"/>
            <a:chExt cx="504825" cy="123189"/>
          </a:xfrm>
        </p:grpSpPr>
        <p:sp>
          <p:nvSpPr>
            <p:cNvPr id="49" name="object 49"/>
            <p:cNvSpPr/>
            <p:nvPr/>
          </p:nvSpPr>
          <p:spPr>
            <a:xfrm>
              <a:off x="5367649" y="3360200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4" h="0">
                  <a:moveTo>
                    <a:pt x="0" y="0"/>
                  </a:moveTo>
                  <a:lnTo>
                    <a:pt x="3607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714112" y="3298714"/>
              <a:ext cx="158251" cy="12297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/>
          <p:cNvGrpSpPr/>
          <p:nvPr/>
        </p:nvGrpSpPr>
        <p:grpSpPr>
          <a:xfrm>
            <a:off x="6277124" y="3298714"/>
            <a:ext cx="504825" cy="123189"/>
            <a:chOff x="6277124" y="3298714"/>
            <a:chExt cx="504825" cy="123189"/>
          </a:xfrm>
        </p:grpSpPr>
        <p:sp>
          <p:nvSpPr>
            <p:cNvPr id="52" name="object 52"/>
            <p:cNvSpPr/>
            <p:nvPr/>
          </p:nvSpPr>
          <p:spPr>
            <a:xfrm>
              <a:off x="6277124" y="3360200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5" h="0">
                  <a:moveTo>
                    <a:pt x="0" y="0"/>
                  </a:moveTo>
                  <a:lnTo>
                    <a:pt x="3607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623587" y="3298714"/>
              <a:ext cx="158250" cy="12297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7769324" y="1363588"/>
            <a:ext cx="67691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80340" marR="5080" indent="-16827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Softmax  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761986" y="3203363"/>
            <a:ext cx="80518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44475" marR="5080" indent="-23241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Euclidean  loss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6971512" y="2903412"/>
            <a:ext cx="317500" cy="911225"/>
            <a:chOff x="6971512" y="2903412"/>
            <a:chExt cx="317500" cy="911225"/>
          </a:xfrm>
        </p:grpSpPr>
        <p:sp>
          <p:nvSpPr>
            <p:cNvPr id="57" name="object 57"/>
            <p:cNvSpPr/>
            <p:nvPr/>
          </p:nvSpPr>
          <p:spPr>
            <a:xfrm>
              <a:off x="6976274" y="2908175"/>
              <a:ext cx="307975" cy="901700"/>
            </a:xfrm>
            <a:custGeom>
              <a:avLst/>
              <a:gdLst/>
              <a:ahLst/>
              <a:cxnLst/>
              <a:rect l="l" t="t" r="r" b="b"/>
              <a:pathLst>
                <a:path w="307975" h="901700">
                  <a:moveTo>
                    <a:pt x="307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307499" y="0"/>
                  </a:lnTo>
                  <a:lnTo>
                    <a:pt x="307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6976274" y="2908175"/>
              <a:ext cx="307975" cy="901700"/>
            </a:xfrm>
            <a:custGeom>
              <a:avLst/>
              <a:gdLst/>
              <a:ahLst/>
              <a:cxnLst/>
              <a:rect l="l" t="t" r="r" b="b"/>
              <a:pathLst>
                <a:path w="307975" h="901700">
                  <a:moveTo>
                    <a:pt x="0" y="0"/>
                  </a:moveTo>
                  <a:lnTo>
                    <a:pt x="307499" y="0"/>
                  </a:lnTo>
                  <a:lnTo>
                    <a:pt x="307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339824" y="713287"/>
            <a:ext cx="191897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Winner of ILSVRC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2013  localization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challenge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68" name="object 6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69" name="object 6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4562711" y="2068363"/>
            <a:ext cx="262255" cy="9251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472186" y="3014012"/>
            <a:ext cx="2622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412086" y="3038711"/>
            <a:ext cx="2622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448036" y="1214437"/>
            <a:ext cx="2622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409811" y="1214437"/>
            <a:ext cx="2622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11225" y="4228112"/>
            <a:ext cx="3547110" cy="3644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dirty="0" sz="1100" spc="-5">
                <a:latin typeface="Arial"/>
                <a:cs typeface="Arial"/>
              </a:rPr>
              <a:t>Sermanet et al, </a:t>
            </a:r>
            <a:r>
              <a:rPr dirty="0" sz="1100">
                <a:latin typeface="Arial"/>
                <a:cs typeface="Arial"/>
              </a:rPr>
              <a:t>“Integrated </a:t>
            </a:r>
            <a:r>
              <a:rPr dirty="0" sz="1100" spc="-5">
                <a:latin typeface="Arial"/>
                <a:cs typeface="Arial"/>
              </a:rPr>
              <a:t>Recognition, Localization and  Detection using Convolutional Networks”, ICLR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2014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0150" y="1902849"/>
            <a:ext cx="1343025" cy="1240790"/>
          </a:xfrm>
          <a:custGeom>
            <a:avLst/>
            <a:gdLst/>
            <a:ahLst/>
            <a:cxnLst/>
            <a:rect l="l" t="t" r="r" b="b"/>
            <a:pathLst>
              <a:path w="1343025" h="1240789">
                <a:moveTo>
                  <a:pt x="0" y="0"/>
                </a:moveTo>
                <a:lnTo>
                  <a:pt x="1342499" y="0"/>
                </a:lnTo>
                <a:lnTo>
                  <a:pt x="1342499" y="1240199"/>
                </a:lnTo>
                <a:lnTo>
                  <a:pt x="0" y="12401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29006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/>
              <a:t>Sliding Window:</a:t>
            </a:r>
            <a:r>
              <a:rPr dirty="0" sz="3000" spc="-85"/>
              <a:t> </a:t>
            </a:r>
            <a:r>
              <a:rPr dirty="0" sz="3000" spc="-5"/>
              <a:t>Overfeat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751028" y="3295737"/>
            <a:ext cx="116141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46990" marR="5080" indent="-3492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Network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input:  </a:t>
            </a:r>
            <a:r>
              <a:rPr dirty="0" sz="1400">
                <a:latin typeface="Arial"/>
                <a:cs typeface="Arial"/>
              </a:rPr>
              <a:t>3 x </a:t>
            </a:r>
            <a:r>
              <a:rPr dirty="0" sz="1400" spc="-5">
                <a:latin typeface="Arial"/>
                <a:cs typeface="Arial"/>
              </a:rPr>
              <a:t>221 </a:t>
            </a:r>
            <a:r>
              <a:rPr dirty="0" sz="1400">
                <a:latin typeface="Arial"/>
                <a:cs typeface="Arial"/>
              </a:rPr>
              <a:t>x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42000" y="1693287"/>
            <a:ext cx="1796048" cy="1659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479125" y="3488038"/>
            <a:ext cx="112204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7305" marR="5080" indent="-1524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Larger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image:  </a:t>
            </a:r>
            <a:r>
              <a:rPr dirty="0" sz="1400">
                <a:latin typeface="Arial"/>
                <a:cs typeface="Arial"/>
              </a:rPr>
              <a:t>3 x </a:t>
            </a:r>
            <a:r>
              <a:rPr dirty="0" sz="1400" spc="-5">
                <a:latin typeface="Arial"/>
                <a:cs typeface="Arial"/>
              </a:rPr>
              <a:t>257 </a:t>
            </a:r>
            <a:r>
              <a:rPr dirty="0" sz="1400">
                <a:latin typeface="Arial"/>
                <a:cs typeface="Arial"/>
              </a:rPr>
              <a:t>x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257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0150" y="1902849"/>
            <a:ext cx="1343025" cy="1240790"/>
          </a:xfrm>
          <a:custGeom>
            <a:avLst/>
            <a:gdLst/>
            <a:ahLst/>
            <a:cxnLst/>
            <a:rect l="l" t="t" r="r" b="b"/>
            <a:pathLst>
              <a:path w="1343025" h="1240789">
                <a:moveTo>
                  <a:pt x="0" y="0"/>
                </a:moveTo>
                <a:lnTo>
                  <a:pt x="1342499" y="0"/>
                </a:lnTo>
                <a:lnTo>
                  <a:pt x="1342499" y="1240199"/>
                </a:lnTo>
                <a:lnTo>
                  <a:pt x="0" y="12401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29006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/>
              <a:t>Sliding Window:</a:t>
            </a:r>
            <a:r>
              <a:rPr dirty="0" sz="3000" spc="-85"/>
              <a:t> </a:t>
            </a:r>
            <a:r>
              <a:rPr dirty="0" sz="3000" spc="-5"/>
              <a:t>Overfeat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751028" y="3295737"/>
            <a:ext cx="116141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46990" marR="5080" indent="-3492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Network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input:  </a:t>
            </a:r>
            <a:r>
              <a:rPr dirty="0" sz="1400">
                <a:latin typeface="Arial"/>
                <a:cs typeface="Arial"/>
              </a:rPr>
              <a:t>3 x </a:t>
            </a:r>
            <a:r>
              <a:rPr dirty="0" sz="1400" spc="-5">
                <a:latin typeface="Arial"/>
                <a:cs typeface="Arial"/>
              </a:rPr>
              <a:t>221 </a:t>
            </a:r>
            <a:r>
              <a:rPr dirty="0" sz="1400">
                <a:latin typeface="Arial"/>
                <a:cs typeface="Arial"/>
              </a:rPr>
              <a:t>x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22950" y="1674249"/>
            <a:ext cx="1815464" cy="1678939"/>
            <a:chOff x="3122950" y="1674249"/>
            <a:chExt cx="1815464" cy="1678939"/>
          </a:xfrm>
        </p:grpSpPr>
        <p:sp>
          <p:nvSpPr>
            <p:cNvPr id="6" name="object 6"/>
            <p:cNvSpPr/>
            <p:nvPr/>
          </p:nvSpPr>
          <p:spPr>
            <a:xfrm>
              <a:off x="3142000" y="1693287"/>
              <a:ext cx="1796048" cy="1659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42000" y="1693299"/>
              <a:ext cx="1343025" cy="1240790"/>
            </a:xfrm>
            <a:custGeom>
              <a:avLst/>
              <a:gdLst/>
              <a:ahLst/>
              <a:cxnLst/>
              <a:rect l="l" t="t" r="r" b="b"/>
              <a:pathLst>
                <a:path w="1343025" h="1240789">
                  <a:moveTo>
                    <a:pt x="0" y="0"/>
                  </a:moveTo>
                  <a:lnTo>
                    <a:pt x="1342499" y="0"/>
                  </a:lnTo>
                  <a:lnTo>
                    <a:pt x="1342499" y="1240199"/>
                  </a:lnTo>
                  <a:lnTo>
                    <a:pt x="0" y="12401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52475" y="1759749"/>
              <a:ext cx="977900" cy="1383665"/>
            </a:xfrm>
            <a:custGeom>
              <a:avLst/>
              <a:gdLst/>
              <a:ahLst/>
              <a:cxnLst/>
              <a:rect l="l" t="t" r="r" b="b"/>
              <a:pathLst>
                <a:path w="977900" h="1383664">
                  <a:moveTo>
                    <a:pt x="0" y="0"/>
                  </a:moveTo>
                  <a:lnTo>
                    <a:pt x="977699" y="0"/>
                  </a:lnTo>
                  <a:lnTo>
                    <a:pt x="977699" y="1383299"/>
                  </a:lnTo>
                  <a:lnTo>
                    <a:pt x="0" y="1383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479125" y="3488038"/>
            <a:ext cx="112204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7305" marR="5080" indent="-1524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Larger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image:  </a:t>
            </a:r>
            <a:r>
              <a:rPr dirty="0" sz="1400">
                <a:latin typeface="Arial"/>
                <a:cs typeface="Arial"/>
              </a:rPr>
              <a:t>3 x </a:t>
            </a:r>
            <a:r>
              <a:rPr dirty="0" sz="1400" spc="-5">
                <a:latin typeface="Arial"/>
                <a:cs typeface="Arial"/>
              </a:rPr>
              <a:t>257 </a:t>
            </a:r>
            <a:r>
              <a:rPr dirty="0" sz="1400">
                <a:latin typeface="Arial"/>
                <a:cs typeface="Arial"/>
              </a:rPr>
              <a:t>x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257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427462" y="1878300"/>
          <a:ext cx="1308100" cy="128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6430"/>
                <a:gridCol w="646430"/>
              </a:tblGrid>
              <a:tr h="6699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0.5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9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6231634" y="3481388"/>
            <a:ext cx="1694814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609600" marR="5080" indent="-59753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Classification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scores:  </a:t>
            </a:r>
            <a:r>
              <a:rPr dirty="0" sz="1400" spc="-5">
                <a:latin typeface="Arial"/>
                <a:cs typeface="Arial"/>
              </a:rPr>
              <a:t>P(cat)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0150" y="1902849"/>
            <a:ext cx="1343025" cy="1240790"/>
          </a:xfrm>
          <a:custGeom>
            <a:avLst/>
            <a:gdLst/>
            <a:ahLst/>
            <a:cxnLst/>
            <a:rect l="l" t="t" r="r" b="b"/>
            <a:pathLst>
              <a:path w="1343025" h="1240789">
                <a:moveTo>
                  <a:pt x="0" y="0"/>
                </a:moveTo>
                <a:lnTo>
                  <a:pt x="1342499" y="0"/>
                </a:lnTo>
                <a:lnTo>
                  <a:pt x="1342499" y="1240199"/>
                </a:lnTo>
                <a:lnTo>
                  <a:pt x="0" y="12401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29006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/>
              <a:t>Sliding Window:</a:t>
            </a:r>
            <a:r>
              <a:rPr dirty="0" sz="3000" spc="-85"/>
              <a:t> </a:t>
            </a:r>
            <a:r>
              <a:rPr dirty="0" sz="3000" spc="-5"/>
              <a:t>Overfeat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751028" y="3295737"/>
            <a:ext cx="116141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46990" marR="5080" indent="-3492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Network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input:  </a:t>
            </a:r>
            <a:r>
              <a:rPr dirty="0" sz="1400">
                <a:latin typeface="Arial"/>
                <a:cs typeface="Arial"/>
              </a:rPr>
              <a:t>3 x </a:t>
            </a:r>
            <a:r>
              <a:rPr dirty="0" sz="1400" spc="-5">
                <a:latin typeface="Arial"/>
                <a:cs typeface="Arial"/>
              </a:rPr>
              <a:t>221 </a:t>
            </a:r>
            <a:r>
              <a:rPr dirty="0" sz="1400">
                <a:latin typeface="Arial"/>
                <a:cs typeface="Arial"/>
              </a:rPr>
              <a:t>x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42000" y="1674249"/>
            <a:ext cx="1815464" cy="1678939"/>
            <a:chOff x="3142000" y="1674249"/>
            <a:chExt cx="1815464" cy="1678939"/>
          </a:xfrm>
        </p:grpSpPr>
        <p:sp>
          <p:nvSpPr>
            <p:cNvPr id="6" name="object 6"/>
            <p:cNvSpPr/>
            <p:nvPr/>
          </p:nvSpPr>
          <p:spPr>
            <a:xfrm>
              <a:off x="3142000" y="1693287"/>
              <a:ext cx="1796048" cy="1659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728599" y="1779549"/>
              <a:ext cx="977900" cy="1450340"/>
            </a:xfrm>
            <a:custGeom>
              <a:avLst/>
              <a:gdLst/>
              <a:ahLst/>
              <a:cxnLst/>
              <a:rect l="l" t="t" r="r" b="b"/>
              <a:pathLst>
                <a:path w="977900" h="1450339">
                  <a:moveTo>
                    <a:pt x="0" y="0"/>
                  </a:moveTo>
                  <a:lnTo>
                    <a:pt x="977699" y="0"/>
                  </a:lnTo>
                  <a:lnTo>
                    <a:pt x="977699" y="1450199"/>
                  </a:lnTo>
                  <a:lnTo>
                    <a:pt x="0" y="14501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595549" y="1693299"/>
              <a:ext cx="1343025" cy="1240790"/>
            </a:xfrm>
            <a:custGeom>
              <a:avLst/>
              <a:gdLst/>
              <a:ahLst/>
              <a:cxnLst/>
              <a:rect l="l" t="t" r="r" b="b"/>
              <a:pathLst>
                <a:path w="1343025" h="1240789">
                  <a:moveTo>
                    <a:pt x="0" y="0"/>
                  </a:moveTo>
                  <a:lnTo>
                    <a:pt x="1342499" y="0"/>
                  </a:lnTo>
                  <a:lnTo>
                    <a:pt x="1342499" y="1240199"/>
                  </a:lnTo>
                  <a:lnTo>
                    <a:pt x="0" y="12401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427462" y="1878300"/>
          <a:ext cx="1308100" cy="128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6430"/>
                <a:gridCol w="646430"/>
              </a:tblGrid>
              <a:tr h="6699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0.5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4986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0.75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9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231634" y="3481388"/>
            <a:ext cx="1694814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609600" marR="5080" indent="-59753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Classification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scores:  </a:t>
            </a:r>
            <a:r>
              <a:rPr dirty="0" sz="1400" spc="-5">
                <a:latin typeface="Arial"/>
                <a:cs typeface="Arial"/>
              </a:rPr>
              <a:t>P(cat)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9125" y="3488038"/>
            <a:ext cx="112204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7305" marR="5080" indent="-1524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Larger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image:  </a:t>
            </a:r>
            <a:r>
              <a:rPr dirty="0" sz="1400">
                <a:latin typeface="Arial"/>
                <a:cs typeface="Arial"/>
              </a:rPr>
              <a:t>3 x </a:t>
            </a:r>
            <a:r>
              <a:rPr dirty="0" sz="1400" spc="-5">
                <a:latin typeface="Arial"/>
                <a:cs typeface="Arial"/>
              </a:rPr>
              <a:t>257 </a:t>
            </a:r>
            <a:r>
              <a:rPr dirty="0" sz="1400">
                <a:latin typeface="Arial"/>
                <a:cs typeface="Arial"/>
              </a:rPr>
              <a:t>x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257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0150" y="1902849"/>
            <a:ext cx="1343025" cy="1240790"/>
          </a:xfrm>
          <a:custGeom>
            <a:avLst/>
            <a:gdLst/>
            <a:ahLst/>
            <a:cxnLst/>
            <a:rect l="l" t="t" r="r" b="b"/>
            <a:pathLst>
              <a:path w="1343025" h="1240789">
                <a:moveTo>
                  <a:pt x="0" y="0"/>
                </a:moveTo>
                <a:lnTo>
                  <a:pt x="1342499" y="0"/>
                </a:lnTo>
                <a:lnTo>
                  <a:pt x="1342499" y="1240199"/>
                </a:lnTo>
                <a:lnTo>
                  <a:pt x="0" y="12401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29006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/>
              <a:t>Sliding Window:</a:t>
            </a:r>
            <a:r>
              <a:rPr dirty="0" sz="3000" spc="-85"/>
              <a:t> </a:t>
            </a:r>
            <a:r>
              <a:rPr dirty="0" sz="3000" spc="-5"/>
              <a:t>Overfeat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751028" y="3295737"/>
            <a:ext cx="116141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46990" marR="5080" indent="-3492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Network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input:  </a:t>
            </a:r>
            <a:r>
              <a:rPr dirty="0" sz="1400">
                <a:latin typeface="Arial"/>
                <a:cs typeface="Arial"/>
              </a:rPr>
              <a:t>3 x </a:t>
            </a:r>
            <a:r>
              <a:rPr dirty="0" sz="1400" spc="-5">
                <a:latin typeface="Arial"/>
                <a:cs typeface="Arial"/>
              </a:rPr>
              <a:t>221 </a:t>
            </a:r>
            <a:r>
              <a:rPr dirty="0" sz="1400">
                <a:latin typeface="Arial"/>
                <a:cs typeface="Arial"/>
              </a:rPr>
              <a:t>x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22950" y="1693287"/>
            <a:ext cx="1815464" cy="1678939"/>
            <a:chOff x="3122950" y="1693287"/>
            <a:chExt cx="1815464" cy="1678939"/>
          </a:xfrm>
        </p:grpSpPr>
        <p:sp>
          <p:nvSpPr>
            <p:cNvPr id="6" name="object 6"/>
            <p:cNvSpPr/>
            <p:nvPr/>
          </p:nvSpPr>
          <p:spPr>
            <a:xfrm>
              <a:off x="3142000" y="1693287"/>
              <a:ext cx="1796048" cy="1659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42000" y="2112424"/>
              <a:ext cx="1343025" cy="1240790"/>
            </a:xfrm>
            <a:custGeom>
              <a:avLst/>
              <a:gdLst/>
              <a:ahLst/>
              <a:cxnLst/>
              <a:rect l="l" t="t" r="r" b="b"/>
              <a:pathLst>
                <a:path w="1343025" h="1240789">
                  <a:moveTo>
                    <a:pt x="0" y="0"/>
                  </a:moveTo>
                  <a:lnTo>
                    <a:pt x="1342499" y="0"/>
                  </a:lnTo>
                  <a:lnTo>
                    <a:pt x="1342499" y="1240199"/>
                  </a:lnTo>
                  <a:lnTo>
                    <a:pt x="0" y="12401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672650" y="1902849"/>
              <a:ext cx="1215390" cy="1383665"/>
            </a:xfrm>
            <a:custGeom>
              <a:avLst/>
              <a:gdLst/>
              <a:ahLst/>
              <a:cxnLst/>
              <a:rect l="l" t="t" r="r" b="b"/>
              <a:pathLst>
                <a:path w="1215389" h="1383664">
                  <a:moveTo>
                    <a:pt x="0" y="0"/>
                  </a:moveTo>
                  <a:lnTo>
                    <a:pt x="1215299" y="0"/>
                  </a:lnTo>
                  <a:lnTo>
                    <a:pt x="1215299" y="1383299"/>
                  </a:lnTo>
                  <a:lnTo>
                    <a:pt x="0" y="1383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427462" y="1878300"/>
          <a:ext cx="1308100" cy="128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6430"/>
                <a:gridCol w="646430"/>
              </a:tblGrid>
              <a:tr h="6699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0.5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4986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0.75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9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0.6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231634" y="3481388"/>
            <a:ext cx="1694814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609600" marR="5080" indent="-59753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Classification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scores:  </a:t>
            </a:r>
            <a:r>
              <a:rPr dirty="0" sz="1400" spc="-5">
                <a:latin typeface="Arial"/>
                <a:cs typeface="Arial"/>
              </a:rPr>
              <a:t>P(cat)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9125" y="3488038"/>
            <a:ext cx="112204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7305" marR="5080" indent="-1524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Larger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image:  </a:t>
            </a:r>
            <a:r>
              <a:rPr dirty="0" sz="1400">
                <a:latin typeface="Arial"/>
                <a:cs typeface="Arial"/>
              </a:rPr>
              <a:t>3 x </a:t>
            </a:r>
            <a:r>
              <a:rPr dirty="0" sz="1400" spc="-5">
                <a:latin typeface="Arial"/>
                <a:cs typeface="Arial"/>
              </a:rPr>
              <a:t>257 </a:t>
            </a:r>
            <a:r>
              <a:rPr dirty="0" sz="1400">
                <a:latin typeface="Arial"/>
                <a:cs typeface="Arial"/>
              </a:rPr>
              <a:t>x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257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0150" y="1902849"/>
            <a:ext cx="1343025" cy="1240790"/>
          </a:xfrm>
          <a:custGeom>
            <a:avLst/>
            <a:gdLst/>
            <a:ahLst/>
            <a:cxnLst/>
            <a:rect l="l" t="t" r="r" b="b"/>
            <a:pathLst>
              <a:path w="1343025" h="1240789">
                <a:moveTo>
                  <a:pt x="0" y="0"/>
                </a:moveTo>
                <a:lnTo>
                  <a:pt x="1342499" y="0"/>
                </a:lnTo>
                <a:lnTo>
                  <a:pt x="1342499" y="1240199"/>
                </a:lnTo>
                <a:lnTo>
                  <a:pt x="0" y="12401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29006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/>
              <a:t>Sliding Window:</a:t>
            </a:r>
            <a:r>
              <a:rPr dirty="0" sz="3000" spc="-85"/>
              <a:t> </a:t>
            </a:r>
            <a:r>
              <a:rPr dirty="0" sz="3000" spc="-5"/>
              <a:t>Overfeat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751028" y="3295737"/>
            <a:ext cx="116141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46990" marR="5080" indent="-3492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Network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input:  </a:t>
            </a:r>
            <a:r>
              <a:rPr dirty="0" sz="1400">
                <a:latin typeface="Arial"/>
                <a:cs typeface="Arial"/>
              </a:rPr>
              <a:t>3 x </a:t>
            </a:r>
            <a:r>
              <a:rPr dirty="0" sz="1400" spc="-5">
                <a:latin typeface="Arial"/>
                <a:cs typeface="Arial"/>
              </a:rPr>
              <a:t>221 </a:t>
            </a:r>
            <a:r>
              <a:rPr dirty="0" sz="1400">
                <a:latin typeface="Arial"/>
                <a:cs typeface="Arial"/>
              </a:rPr>
              <a:t>x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42000" y="1693287"/>
            <a:ext cx="1824355" cy="1678939"/>
            <a:chOff x="3142000" y="1693287"/>
            <a:chExt cx="1824355" cy="1678939"/>
          </a:xfrm>
        </p:grpSpPr>
        <p:sp>
          <p:nvSpPr>
            <p:cNvPr id="6" name="object 6"/>
            <p:cNvSpPr/>
            <p:nvPr/>
          </p:nvSpPr>
          <p:spPr>
            <a:xfrm>
              <a:off x="3142000" y="1693287"/>
              <a:ext cx="1796048" cy="1659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639424" y="1969324"/>
              <a:ext cx="977900" cy="1383665"/>
            </a:xfrm>
            <a:custGeom>
              <a:avLst/>
              <a:gdLst/>
              <a:ahLst/>
              <a:cxnLst/>
              <a:rect l="l" t="t" r="r" b="b"/>
              <a:pathLst>
                <a:path w="977900" h="1383664">
                  <a:moveTo>
                    <a:pt x="0" y="0"/>
                  </a:moveTo>
                  <a:lnTo>
                    <a:pt x="977699" y="0"/>
                  </a:lnTo>
                  <a:lnTo>
                    <a:pt x="977699" y="1383299"/>
                  </a:lnTo>
                  <a:lnTo>
                    <a:pt x="0" y="1383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604724" y="2112424"/>
              <a:ext cx="1343025" cy="1240790"/>
            </a:xfrm>
            <a:custGeom>
              <a:avLst/>
              <a:gdLst/>
              <a:ahLst/>
              <a:cxnLst/>
              <a:rect l="l" t="t" r="r" b="b"/>
              <a:pathLst>
                <a:path w="1343025" h="1240789">
                  <a:moveTo>
                    <a:pt x="0" y="0"/>
                  </a:moveTo>
                  <a:lnTo>
                    <a:pt x="1342499" y="0"/>
                  </a:lnTo>
                  <a:lnTo>
                    <a:pt x="1342499" y="1240199"/>
                  </a:lnTo>
                  <a:lnTo>
                    <a:pt x="0" y="12401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427462" y="1878300"/>
          <a:ext cx="1308100" cy="128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6430"/>
                <a:gridCol w="646430"/>
              </a:tblGrid>
              <a:tr h="6699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0.5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0.75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9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0.6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0.8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231634" y="3481388"/>
            <a:ext cx="1694814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609600" marR="5080" indent="-59753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Classification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scores:  </a:t>
            </a:r>
            <a:r>
              <a:rPr dirty="0" sz="1400" spc="-5">
                <a:latin typeface="Arial"/>
                <a:cs typeface="Arial"/>
              </a:rPr>
              <a:t>P(cat)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9125" y="3488038"/>
            <a:ext cx="112204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7305" marR="5080" indent="-1524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Larger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image:  </a:t>
            </a:r>
            <a:r>
              <a:rPr dirty="0" sz="1400">
                <a:latin typeface="Arial"/>
                <a:cs typeface="Arial"/>
              </a:rPr>
              <a:t>3 x </a:t>
            </a:r>
            <a:r>
              <a:rPr dirty="0" sz="1400" spc="-5">
                <a:latin typeface="Arial"/>
                <a:cs typeface="Arial"/>
              </a:rPr>
              <a:t>257 </a:t>
            </a:r>
            <a:r>
              <a:rPr dirty="0" sz="1400">
                <a:latin typeface="Arial"/>
                <a:cs typeface="Arial"/>
              </a:rPr>
              <a:t>x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257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0150" y="1902849"/>
            <a:ext cx="1343025" cy="1240790"/>
          </a:xfrm>
          <a:custGeom>
            <a:avLst/>
            <a:gdLst/>
            <a:ahLst/>
            <a:cxnLst/>
            <a:rect l="l" t="t" r="r" b="b"/>
            <a:pathLst>
              <a:path w="1343025" h="1240789">
                <a:moveTo>
                  <a:pt x="0" y="0"/>
                </a:moveTo>
                <a:lnTo>
                  <a:pt x="1342499" y="0"/>
                </a:lnTo>
                <a:lnTo>
                  <a:pt x="1342499" y="1240199"/>
                </a:lnTo>
                <a:lnTo>
                  <a:pt x="0" y="12401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29006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/>
              <a:t>Sliding Window:</a:t>
            </a:r>
            <a:r>
              <a:rPr dirty="0" sz="3000" spc="-85"/>
              <a:t> </a:t>
            </a:r>
            <a:r>
              <a:rPr dirty="0" sz="3000" spc="-5"/>
              <a:t>Overfeat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751028" y="3295737"/>
            <a:ext cx="116141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46990" marR="5080" indent="-3492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Network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input:  </a:t>
            </a:r>
            <a:r>
              <a:rPr dirty="0" sz="1400">
                <a:latin typeface="Arial"/>
                <a:cs typeface="Arial"/>
              </a:rPr>
              <a:t>3 x </a:t>
            </a:r>
            <a:r>
              <a:rPr dirty="0" sz="1400" spc="-5">
                <a:latin typeface="Arial"/>
                <a:cs typeface="Arial"/>
              </a:rPr>
              <a:t>221 </a:t>
            </a:r>
            <a:r>
              <a:rPr dirty="0" sz="1400">
                <a:latin typeface="Arial"/>
                <a:cs typeface="Arial"/>
              </a:rPr>
              <a:t>x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42000" y="1693287"/>
            <a:ext cx="1796414" cy="1678939"/>
            <a:chOff x="3142000" y="1693287"/>
            <a:chExt cx="1796414" cy="1678939"/>
          </a:xfrm>
        </p:grpSpPr>
        <p:sp>
          <p:nvSpPr>
            <p:cNvPr id="6" name="object 6"/>
            <p:cNvSpPr/>
            <p:nvPr/>
          </p:nvSpPr>
          <p:spPr>
            <a:xfrm>
              <a:off x="3142000" y="1693287"/>
              <a:ext cx="1796048" cy="1659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639424" y="1759749"/>
              <a:ext cx="1249045" cy="1593215"/>
            </a:xfrm>
            <a:custGeom>
              <a:avLst/>
              <a:gdLst/>
              <a:ahLst/>
              <a:cxnLst/>
              <a:rect l="l" t="t" r="r" b="b"/>
              <a:pathLst>
                <a:path w="1249045" h="1593214">
                  <a:moveTo>
                    <a:pt x="0" y="209574"/>
                  </a:moveTo>
                  <a:lnTo>
                    <a:pt x="977699" y="209574"/>
                  </a:lnTo>
                  <a:lnTo>
                    <a:pt x="977699" y="1592874"/>
                  </a:lnTo>
                  <a:lnTo>
                    <a:pt x="0" y="1592874"/>
                  </a:lnTo>
                  <a:lnTo>
                    <a:pt x="0" y="209574"/>
                  </a:lnTo>
                  <a:close/>
                </a:path>
                <a:path w="1249045" h="1593214">
                  <a:moveTo>
                    <a:pt x="33224" y="143099"/>
                  </a:moveTo>
                  <a:lnTo>
                    <a:pt x="1248524" y="143099"/>
                  </a:lnTo>
                  <a:lnTo>
                    <a:pt x="1248524" y="1526399"/>
                  </a:lnTo>
                  <a:lnTo>
                    <a:pt x="33224" y="1526399"/>
                  </a:lnTo>
                  <a:lnTo>
                    <a:pt x="33224" y="143099"/>
                  </a:lnTo>
                  <a:close/>
                </a:path>
                <a:path w="1249045" h="1593214">
                  <a:moveTo>
                    <a:pt x="89174" y="19799"/>
                  </a:moveTo>
                  <a:lnTo>
                    <a:pt x="1066874" y="19799"/>
                  </a:lnTo>
                  <a:lnTo>
                    <a:pt x="1066874" y="1469999"/>
                  </a:lnTo>
                  <a:lnTo>
                    <a:pt x="89174" y="1469999"/>
                  </a:lnTo>
                  <a:lnTo>
                    <a:pt x="89174" y="19799"/>
                  </a:lnTo>
                  <a:close/>
                </a:path>
                <a:path w="1249045" h="1593214">
                  <a:moveTo>
                    <a:pt x="113049" y="0"/>
                  </a:moveTo>
                  <a:lnTo>
                    <a:pt x="1090749" y="0"/>
                  </a:lnTo>
                  <a:lnTo>
                    <a:pt x="1090749" y="1383299"/>
                  </a:lnTo>
                  <a:lnTo>
                    <a:pt x="113049" y="1383299"/>
                  </a:lnTo>
                  <a:lnTo>
                    <a:pt x="113049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427462" y="1878300"/>
          <a:ext cx="1308100" cy="128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6430"/>
                <a:gridCol w="646430"/>
              </a:tblGrid>
              <a:tr h="6699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0.5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0.75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9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0.6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0.8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31634" y="3481388"/>
            <a:ext cx="1694814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609600" marR="5080" indent="-59753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Classification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scores:  </a:t>
            </a:r>
            <a:r>
              <a:rPr dirty="0" sz="1400" spc="-5">
                <a:latin typeface="Arial"/>
                <a:cs typeface="Arial"/>
              </a:rPr>
              <a:t>P(cat)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9125" y="3488038"/>
            <a:ext cx="112204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7305" marR="5080" indent="-1524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Larger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image:  </a:t>
            </a:r>
            <a:r>
              <a:rPr dirty="0" sz="1400">
                <a:latin typeface="Arial"/>
                <a:cs typeface="Arial"/>
              </a:rPr>
              <a:t>3 x </a:t>
            </a:r>
            <a:r>
              <a:rPr dirty="0" sz="1400" spc="-5">
                <a:latin typeface="Arial"/>
                <a:cs typeface="Arial"/>
              </a:rPr>
              <a:t>257 </a:t>
            </a:r>
            <a:r>
              <a:rPr dirty="0" sz="1400">
                <a:latin typeface="Arial"/>
                <a:cs typeface="Arial"/>
              </a:rPr>
              <a:t>x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257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52674" y="2229524"/>
            <a:ext cx="1898014" cy="833119"/>
            <a:chOff x="1552674" y="2229524"/>
            <a:chExt cx="1898014" cy="833119"/>
          </a:xfrm>
        </p:grpSpPr>
        <p:sp>
          <p:nvSpPr>
            <p:cNvPr id="3" name="object 3"/>
            <p:cNvSpPr/>
            <p:nvPr/>
          </p:nvSpPr>
          <p:spPr>
            <a:xfrm>
              <a:off x="1562199" y="2389747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93802" y="2239049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62199" y="2239049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62199" y="2239049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58449" y="2504849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5" y="275104"/>
                  </a:lnTo>
                  <a:lnTo>
                    <a:pt x="57788" y="255066"/>
                  </a:lnTo>
                  <a:lnTo>
                    <a:pt x="27233" y="224511"/>
                  </a:lnTo>
                  <a:lnTo>
                    <a:pt x="7195" y="185764"/>
                  </a:lnTo>
                  <a:lnTo>
                    <a:pt x="0" y="141149"/>
                  </a:lnTo>
                  <a:lnTo>
                    <a:pt x="7195" y="96535"/>
                  </a:lnTo>
                  <a:lnTo>
                    <a:pt x="27233" y="57788"/>
                  </a:lnTo>
                  <a:lnTo>
                    <a:pt x="57788" y="27233"/>
                  </a:lnTo>
                  <a:lnTo>
                    <a:pt x="96535" y="7195"/>
                  </a:lnTo>
                  <a:lnTo>
                    <a:pt x="141149" y="0"/>
                  </a:lnTo>
                  <a:lnTo>
                    <a:pt x="168815" y="2737"/>
                  </a:lnTo>
                  <a:lnTo>
                    <a:pt x="219460" y="23714"/>
                  </a:lnTo>
                  <a:lnTo>
                    <a:pt x="258585" y="62839"/>
                  </a:lnTo>
                  <a:lnTo>
                    <a:pt x="279562" y="113484"/>
                  </a:lnTo>
                  <a:lnTo>
                    <a:pt x="282299" y="141149"/>
                  </a:lnTo>
                  <a:lnTo>
                    <a:pt x="275104" y="185764"/>
                  </a:lnTo>
                  <a:lnTo>
                    <a:pt x="255066" y="224511"/>
                  </a:lnTo>
                  <a:lnTo>
                    <a:pt x="224511" y="255066"/>
                  </a:lnTo>
                  <a:lnTo>
                    <a:pt x="185764" y="275104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68949" y="2259299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9" y="386699"/>
                  </a:moveTo>
                  <a:lnTo>
                    <a:pt x="1496695" y="342085"/>
                  </a:lnTo>
                  <a:lnTo>
                    <a:pt x="1516733" y="303338"/>
                  </a:lnTo>
                  <a:lnTo>
                    <a:pt x="1547288" y="272783"/>
                  </a:lnTo>
                  <a:lnTo>
                    <a:pt x="1586035" y="252745"/>
                  </a:lnTo>
                  <a:lnTo>
                    <a:pt x="1630649" y="245549"/>
                  </a:lnTo>
                  <a:lnTo>
                    <a:pt x="1684665" y="256294"/>
                  </a:lnTo>
                  <a:lnTo>
                    <a:pt x="1730458" y="286891"/>
                  </a:lnTo>
                  <a:lnTo>
                    <a:pt x="1761055" y="332684"/>
                  </a:lnTo>
                  <a:lnTo>
                    <a:pt x="1771799" y="386699"/>
                  </a:lnTo>
                  <a:lnTo>
                    <a:pt x="1764604" y="431314"/>
                  </a:lnTo>
                  <a:lnTo>
                    <a:pt x="1744566" y="470061"/>
                  </a:lnTo>
                  <a:lnTo>
                    <a:pt x="1714011" y="500616"/>
                  </a:lnTo>
                  <a:lnTo>
                    <a:pt x="1675264" y="520654"/>
                  </a:lnTo>
                  <a:lnTo>
                    <a:pt x="1630649" y="527849"/>
                  </a:lnTo>
                  <a:lnTo>
                    <a:pt x="1586035" y="520654"/>
                  </a:lnTo>
                  <a:lnTo>
                    <a:pt x="1547288" y="500616"/>
                  </a:lnTo>
                  <a:lnTo>
                    <a:pt x="1516733" y="470061"/>
                  </a:lnTo>
                  <a:lnTo>
                    <a:pt x="1496695" y="431314"/>
                  </a:lnTo>
                  <a:lnTo>
                    <a:pt x="1489499" y="386699"/>
                  </a:lnTo>
                  <a:close/>
                </a:path>
                <a:path w="1772285" h="786130">
                  <a:moveTo>
                    <a:pt x="0" y="785699"/>
                  </a:moveTo>
                  <a:lnTo>
                    <a:pt x="1489499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9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9" y="386699"/>
                  </a:lnTo>
                </a:path>
                <a:path w="1772285" h="786130">
                  <a:moveTo>
                    <a:pt x="181799" y="636299"/>
                  </a:moveTo>
                  <a:lnTo>
                    <a:pt x="1489499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195625" y="1557756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0712" y="3513618"/>
            <a:ext cx="950594" cy="808990"/>
          </a:xfrm>
          <a:prstGeom prst="rect">
            <a:avLst/>
          </a:prstGeom>
        </p:spPr>
        <p:txBody>
          <a:bodyPr wrap="square" lIns="0" tIns="129539" rIns="0" bIns="0" rtlCol="0" vert="horz">
            <a:spAutoFit/>
          </a:bodyPr>
          <a:lstStyle/>
          <a:p>
            <a:pPr marL="683260">
              <a:lnSpc>
                <a:spcPct val="100000"/>
              </a:lnSpc>
              <a:spcBef>
                <a:spcPts val="1019"/>
              </a:spcBef>
            </a:pPr>
            <a:r>
              <a:rPr dirty="0" sz="1800" spc="-5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dirty="0" sz="180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36150" y="1257524"/>
            <a:ext cx="975994" cy="2777490"/>
            <a:chOff x="1136150" y="1257524"/>
            <a:chExt cx="975994" cy="2777490"/>
          </a:xfrm>
        </p:grpSpPr>
        <p:sp>
          <p:nvSpPr>
            <p:cNvPr id="12" name="object 12"/>
            <p:cNvSpPr/>
            <p:nvPr/>
          </p:nvSpPr>
          <p:spPr>
            <a:xfrm>
              <a:off x="1145675" y="201027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58847" y="126704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45675" y="126704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45675" y="12670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50425" y="155537"/>
            <a:ext cx="269113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latin typeface="Arial"/>
                <a:cs typeface="Arial"/>
              </a:rPr>
              <a:t>Convolution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5019412" y="703225"/>
            <a:ext cx="2802255" cy="1452880"/>
            <a:chOff x="5019412" y="703225"/>
            <a:chExt cx="2802255" cy="1452880"/>
          </a:xfrm>
        </p:grpSpPr>
        <p:sp>
          <p:nvSpPr>
            <p:cNvPr id="18" name="object 18"/>
            <p:cNvSpPr/>
            <p:nvPr/>
          </p:nvSpPr>
          <p:spPr>
            <a:xfrm>
              <a:off x="5028937" y="712750"/>
              <a:ext cx="2782824" cy="14333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024175" y="707987"/>
              <a:ext cx="2792730" cy="1443355"/>
            </a:xfrm>
            <a:custGeom>
              <a:avLst/>
              <a:gdLst/>
              <a:ahLst/>
              <a:cxnLst/>
              <a:rect l="l" t="t" r="r" b="b"/>
              <a:pathLst>
                <a:path w="2792729" h="1443355">
                  <a:moveTo>
                    <a:pt x="0" y="0"/>
                  </a:moveTo>
                  <a:lnTo>
                    <a:pt x="2792349" y="0"/>
                  </a:lnTo>
                  <a:lnTo>
                    <a:pt x="2792349" y="1442925"/>
                  </a:lnTo>
                  <a:lnTo>
                    <a:pt x="0" y="144292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4743096" y="2427716"/>
            <a:ext cx="3341447" cy="2010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786957" y="4713450"/>
            <a:ext cx="217804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 sz="2000">
                <a:solidFill>
                  <a:srgbClr val="FFFFFF"/>
                </a:solidFill>
                <a:latin typeface="Arial"/>
                <a:cs typeface="Arial"/>
              </a:rPr>
              <a:t>1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0150" y="1902849"/>
            <a:ext cx="1343025" cy="1240790"/>
          </a:xfrm>
          <a:custGeom>
            <a:avLst/>
            <a:gdLst/>
            <a:ahLst/>
            <a:cxnLst/>
            <a:rect l="l" t="t" r="r" b="b"/>
            <a:pathLst>
              <a:path w="1343025" h="1240789">
                <a:moveTo>
                  <a:pt x="0" y="0"/>
                </a:moveTo>
                <a:lnTo>
                  <a:pt x="1342499" y="0"/>
                </a:lnTo>
                <a:lnTo>
                  <a:pt x="1342499" y="1240199"/>
                </a:lnTo>
                <a:lnTo>
                  <a:pt x="0" y="12401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29006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/>
              <a:t>Sliding Window:</a:t>
            </a:r>
            <a:r>
              <a:rPr dirty="0" sz="3000" spc="-85"/>
              <a:t> </a:t>
            </a:r>
            <a:r>
              <a:rPr dirty="0" sz="3000" spc="-5"/>
              <a:t>Overfeat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751028" y="3295737"/>
            <a:ext cx="116141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46990" marR="5080" indent="-3492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Network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input:  </a:t>
            </a:r>
            <a:r>
              <a:rPr dirty="0" sz="1400">
                <a:latin typeface="Arial"/>
                <a:cs typeface="Arial"/>
              </a:rPr>
              <a:t>3 x </a:t>
            </a:r>
            <a:r>
              <a:rPr dirty="0" sz="1400" spc="-5">
                <a:latin typeface="Arial"/>
                <a:cs typeface="Arial"/>
              </a:rPr>
              <a:t>221 </a:t>
            </a:r>
            <a:r>
              <a:rPr dirty="0" sz="1400">
                <a:latin typeface="Arial"/>
                <a:cs typeface="Arial"/>
              </a:rPr>
              <a:t>x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42000" y="1693287"/>
            <a:ext cx="1796414" cy="1678305"/>
            <a:chOff x="3142000" y="1693287"/>
            <a:chExt cx="1796414" cy="1678305"/>
          </a:xfrm>
        </p:grpSpPr>
        <p:sp>
          <p:nvSpPr>
            <p:cNvPr id="6" name="object 6"/>
            <p:cNvSpPr/>
            <p:nvPr/>
          </p:nvSpPr>
          <p:spPr>
            <a:xfrm>
              <a:off x="3142000" y="1693287"/>
              <a:ext cx="1796048" cy="1659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652724" y="1775374"/>
              <a:ext cx="1057910" cy="1577340"/>
            </a:xfrm>
            <a:custGeom>
              <a:avLst/>
              <a:gdLst/>
              <a:ahLst/>
              <a:cxnLst/>
              <a:rect l="l" t="t" r="r" b="b"/>
              <a:pathLst>
                <a:path w="1057910" h="1577339">
                  <a:moveTo>
                    <a:pt x="0" y="0"/>
                  </a:moveTo>
                  <a:lnTo>
                    <a:pt x="1057499" y="0"/>
                  </a:lnTo>
                  <a:lnTo>
                    <a:pt x="1057499" y="1577099"/>
                  </a:lnTo>
                  <a:lnTo>
                    <a:pt x="0" y="1577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192111" y="3481388"/>
            <a:ext cx="177355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708660" marR="5080" indent="-69659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Classification </a:t>
            </a:r>
            <a:r>
              <a:rPr dirty="0" sz="1400">
                <a:latin typeface="Arial"/>
                <a:cs typeface="Arial"/>
              </a:rPr>
              <a:t>score: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  (cat)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479125" y="3488038"/>
            <a:ext cx="112204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7305" marR="5080" indent="-1524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Larger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image:  </a:t>
            </a:r>
            <a:r>
              <a:rPr dirty="0" sz="1400">
                <a:latin typeface="Arial"/>
                <a:cs typeface="Arial"/>
              </a:rPr>
              <a:t>3 x </a:t>
            </a:r>
            <a:r>
              <a:rPr dirty="0" sz="1400" spc="-5">
                <a:latin typeface="Arial"/>
                <a:cs typeface="Arial"/>
              </a:rPr>
              <a:t>257 </a:t>
            </a:r>
            <a:r>
              <a:rPr dirty="0" sz="1400">
                <a:latin typeface="Arial"/>
                <a:cs typeface="Arial"/>
              </a:rPr>
              <a:t>x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257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01200" y="947537"/>
            <a:ext cx="210756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Greedily </a:t>
            </a:r>
            <a:r>
              <a:rPr dirty="0" sz="1400">
                <a:latin typeface="Arial"/>
                <a:cs typeface="Arial"/>
              </a:rPr>
              <a:t>merge </a:t>
            </a:r>
            <a:r>
              <a:rPr dirty="0" sz="1400" spc="-5">
                <a:latin typeface="Arial"/>
                <a:cs typeface="Arial"/>
              </a:rPr>
              <a:t>boxes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and  </a:t>
            </a:r>
            <a:r>
              <a:rPr dirty="0" sz="1400">
                <a:latin typeface="Arial"/>
                <a:cs typeface="Arial"/>
              </a:rPr>
              <a:t>scores (details </a:t>
            </a:r>
            <a:r>
              <a:rPr dirty="0" sz="1400" spc="-5">
                <a:latin typeface="Arial"/>
                <a:cs typeface="Arial"/>
              </a:rPr>
              <a:t>in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paper)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36200" y="2426685"/>
            <a:ext cx="5549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"/>
                <a:cs typeface="Arial"/>
              </a:rPr>
              <a:t>0.8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29006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/>
              <a:t>Sliding Window:</a:t>
            </a:r>
            <a:r>
              <a:rPr dirty="0" sz="3000" spc="-85"/>
              <a:t> </a:t>
            </a:r>
            <a:r>
              <a:rPr dirty="0" sz="3000" spc="-5"/>
              <a:t>Overfeat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333001" y="2341827"/>
            <a:ext cx="2943021" cy="1358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85099" y="2342114"/>
            <a:ext cx="1765494" cy="1336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38636" y="2337065"/>
            <a:ext cx="3047203" cy="13698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00649" y="842831"/>
            <a:ext cx="3669665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latin typeface="Arial"/>
                <a:cs typeface="Arial"/>
              </a:rPr>
              <a:t>In practice use </a:t>
            </a:r>
            <a:r>
              <a:rPr dirty="0" sz="1800">
                <a:latin typeface="Arial"/>
                <a:cs typeface="Arial"/>
              </a:rPr>
              <a:t>many sliding</a:t>
            </a:r>
            <a:r>
              <a:rPr dirty="0" sz="1800" spc="-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window  locations and </a:t>
            </a:r>
            <a:r>
              <a:rPr dirty="0" sz="1800">
                <a:latin typeface="Arial"/>
                <a:cs typeface="Arial"/>
              </a:rPr>
              <a:t>multiple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scales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4425" y="2052713"/>
            <a:ext cx="25273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Window positions </a:t>
            </a:r>
            <a:r>
              <a:rPr dirty="0" sz="1400">
                <a:latin typeface="Arial"/>
                <a:cs typeface="Arial"/>
              </a:rPr>
              <a:t>+ score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23635" y="2078925"/>
            <a:ext cx="18427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Box </a:t>
            </a:r>
            <a:r>
              <a:rPr dirty="0" sz="1400">
                <a:latin typeface="Arial"/>
                <a:cs typeface="Arial"/>
              </a:rPr>
              <a:t>regression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outputs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96684" y="2052713"/>
            <a:ext cx="13366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Final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Predictions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225" y="4390037"/>
            <a:ext cx="684403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Sermanet et al, </a:t>
            </a:r>
            <a:r>
              <a:rPr dirty="0" sz="1100">
                <a:latin typeface="Arial"/>
                <a:cs typeface="Arial"/>
              </a:rPr>
              <a:t>“Integrated </a:t>
            </a:r>
            <a:r>
              <a:rPr dirty="0" sz="1100" spc="-5">
                <a:latin typeface="Arial"/>
                <a:cs typeface="Arial"/>
              </a:rPr>
              <a:t>Recognition, Localization and Detection using Convolutional Networks”, ICLR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2014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95799"/>
            <a:ext cx="6073775" cy="742950"/>
          </a:xfrm>
          <a:prstGeom prst="rect"/>
        </p:spPr>
        <p:txBody>
          <a:bodyPr wrap="square" lIns="0" tIns="444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z="3000" spc="-10"/>
              <a:t>Efficient Sliding Window:</a:t>
            </a:r>
            <a:r>
              <a:rPr dirty="0" sz="3000" spc="-45"/>
              <a:t> </a:t>
            </a:r>
            <a:r>
              <a:rPr dirty="0" sz="3000" spc="-5"/>
              <a:t>Overfeat</a:t>
            </a:r>
            <a:endParaRPr sz="3000"/>
          </a:p>
          <a:p>
            <a:pPr algn="r" marR="5080">
              <a:lnSpc>
                <a:spcPct val="100000"/>
              </a:lnSpc>
              <a:spcBef>
                <a:spcPts val="114"/>
              </a:spcBef>
              <a:tabLst>
                <a:tab pos="906780" algn="l"/>
              </a:tabLst>
            </a:pPr>
            <a:r>
              <a:rPr dirty="0" sz="1400" spc="-5"/>
              <a:t>409</a:t>
            </a:r>
            <a:r>
              <a:rPr dirty="0" sz="1400"/>
              <a:t>6	</a:t>
            </a:r>
            <a:r>
              <a:rPr dirty="0" sz="1400" spc="-5"/>
              <a:t>4096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660375" y="1907750"/>
            <a:ext cx="1342498" cy="1240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85432" y="3295737"/>
            <a:ext cx="1092200" cy="4483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Image: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dirty="0" sz="1400">
                <a:latin typeface="Arial"/>
                <a:cs typeface="Arial"/>
              </a:rPr>
              <a:t>3 x </a:t>
            </a:r>
            <a:r>
              <a:rPr dirty="0" sz="1400" spc="-5">
                <a:latin typeface="Arial"/>
                <a:cs typeface="Arial"/>
              </a:rPr>
              <a:t>221 </a:t>
            </a:r>
            <a:r>
              <a:rPr dirty="0" sz="1400">
                <a:latin typeface="Arial"/>
                <a:cs typeface="Arial"/>
              </a:rPr>
              <a:t>x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31787" y="1997687"/>
            <a:ext cx="727710" cy="1060450"/>
            <a:chOff x="2231787" y="1997687"/>
            <a:chExt cx="727710" cy="1060450"/>
          </a:xfrm>
        </p:grpSpPr>
        <p:sp>
          <p:nvSpPr>
            <p:cNvPr id="6" name="object 6"/>
            <p:cNvSpPr/>
            <p:nvPr/>
          </p:nvSpPr>
          <p:spPr>
            <a:xfrm>
              <a:off x="2236549" y="2002450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236549" y="2002450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113558" y="1454963"/>
            <a:ext cx="963930" cy="4483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Convolution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dirty="0" sz="1400">
                <a:latin typeface="Arial"/>
                <a:cs typeface="Arial"/>
              </a:rPr>
              <a:t>+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83362" y="2370187"/>
            <a:ext cx="873760" cy="403225"/>
            <a:chOff x="3183362" y="2370187"/>
            <a:chExt cx="873760" cy="403225"/>
          </a:xfrm>
        </p:grpSpPr>
        <p:sp>
          <p:nvSpPr>
            <p:cNvPr id="10" name="object 10"/>
            <p:cNvSpPr/>
            <p:nvPr/>
          </p:nvSpPr>
          <p:spPr>
            <a:xfrm>
              <a:off x="3188124" y="2473349"/>
              <a:ext cx="765810" cy="295275"/>
            </a:xfrm>
            <a:custGeom>
              <a:avLst/>
              <a:gdLst/>
              <a:ahLst/>
              <a:cxnLst/>
              <a:rect l="l" t="t" r="r" b="b"/>
              <a:pathLst>
                <a:path w="765810" h="295275">
                  <a:moveTo>
                    <a:pt x="765299" y="295199"/>
                  </a:moveTo>
                  <a:lnTo>
                    <a:pt x="0" y="295199"/>
                  </a:lnTo>
                  <a:lnTo>
                    <a:pt x="0" y="0"/>
                  </a:lnTo>
                  <a:lnTo>
                    <a:pt x="765299" y="0"/>
                  </a:lnTo>
                  <a:lnTo>
                    <a:pt x="765299" y="295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953424" y="2374949"/>
              <a:ext cx="98425" cy="393700"/>
            </a:xfrm>
            <a:custGeom>
              <a:avLst/>
              <a:gdLst/>
              <a:ahLst/>
              <a:cxnLst/>
              <a:rect l="l" t="t" r="r" b="b"/>
              <a:pathLst>
                <a:path w="98425" h="393700">
                  <a:moveTo>
                    <a:pt x="0" y="393599"/>
                  </a:moveTo>
                  <a:lnTo>
                    <a:pt x="0" y="98399"/>
                  </a:lnTo>
                  <a:lnTo>
                    <a:pt x="98399" y="0"/>
                  </a:lnTo>
                  <a:lnTo>
                    <a:pt x="98399" y="295199"/>
                  </a:lnTo>
                  <a:lnTo>
                    <a:pt x="0" y="3935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188124" y="2374949"/>
              <a:ext cx="864235" cy="98425"/>
            </a:xfrm>
            <a:custGeom>
              <a:avLst/>
              <a:gdLst/>
              <a:ahLst/>
              <a:cxnLst/>
              <a:rect l="l" t="t" r="r" b="b"/>
              <a:pathLst>
                <a:path w="864235" h="98425">
                  <a:moveTo>
                    <a:pt x="765299" y="98399"/>
                  </a:moveTo>
                  <a:lnTo>
                    <a:pt x="0" y="98399"/>
                  </a:lnTo>
                  <a:lnTo>
                    <a:pt x="98399" y="0"/>
                  </a:lnTo>
                  <a:lnTo>
                    <a:pt x="863699" y="0"/>
                  </a:lnTo>
                  <a:lnTo>
                    <a:pt x="765299" y="9839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188124" y="2374949"/>
              <a:ext cx="864235" cy="393700"/>
            </a:xfrm>
            <a:custGeom>
              <a:avLst/>
              <a:gdLst/>
              <a:ahLst/>
              <a:cxnLst/>
              <a:rect l="l" t="t" r="r" b="b"/>
              <a:pathLst>
                <a:path w="864235" h="393700">
                  <a:moveTo>
                    <a:pt x="0" y="98399"/>
                  </a:moveTo>
                  <a:lnTo>
                    <a:pt x="98399" y="0"/>
                  </a:lnTo>
                  <a:lnTo>
                    <a:pt x="863699" y="0"/>
                  </a:lnTo>
                  <a:lnTo>
                    <a:pt x="863699" y="295199"/>
                  </a:lnTo>
                  <a:lnTo>
                    <a:pt x="765299" y="393599"/>
                  </a:lnTo>
                  <a:lnTo>
                    <a:pt x="0" y="393599"/>
                  </a:lnTo>
                  <a:lnTo>
                    <a:pt x="0" y="98399"/>
                  </a:lnTo>
                  <a:close/>
                </a:path>
                <a:path w="864235" h="393700">
                  <a:moveTo>
                    <a:pt x="0" y="98399"/>
                  </a:moveTo>
                  <a:lnTo>
                    <a:pt x="765299" y="98399"/>
                  </a:lnTo>
                  <a:lnTo>
                    <a:pt x="863699" y="0"/>
                  </a:lnTo>
                </a:path>
                <a:path w="864235" h="393700">
                  <a:moveTo>
                    <a:pt x="765299" y="98399"/>
                  </a:moveTo>
                  <a:lnTo>
                    <a:pt x="765299" y="3935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078858" y="3052963"/>
            <a:ext cx="108077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56515" marR="5080" indent="-4445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Feature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map:  </a:t>
            </a:r>
            <a:r>
              <a:rPr dirty="0" sz="1400" spc="-5">
                <a:latin typeface="Arial"/>
                <a:cs typeface="Arial"/>
              </a:rPr>
              <a:t>1024 </a:t>
            </a:r>
            <a:r>
              <a:rPr dirty="0" sz="1400">
                <a:latin typeface="Arial"/>
                <a:cs typeface="Arial"/>
              </a:rPr>
              <a:t>x 5 x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091712" y="974262"/>
            <a:ext cx="116205" cy="1250315"/>
            <a:chOff x="5091712" y="974262"/>
            <a:chExt cx="116205" cy="1250315"/>
          </a:xfrm>
        </p:grpSpPr>
        <p:sp>
          <p:nvSpPr>
            <p:cNvPr id="16" name="object 16"/>
            <p:cNvSpPr/>
            <p:nvPr/>
          </p:nvSpPr>
          <p:spPr>
            <a:xfrm>
              <a:off x="5096474" y="979025"/>
              <a:ext cx="106680" cy="1240790"/>
            </a:xfrm>
            <a:custGeom>
              <a:avLst/>
              <a:gdLst/>
              <a:ahLst/>
              <a:cxnLst/>
              <a:rect l="l" t="t" r="r" b="b"/>
              <a:pathLst>
                <a:path w="106679" h="1240789">
                  <a:moveTo>
                    <a:pt x="106499" y="1240199"/>
                  </a:moveTo>
                  <a:lnTo>
                    <a:pt x="0" y="1240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1240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096474" y="979025"/>
              <a:ext cx="106680" cy="1240790"/>
            </a:xfrm>
            <a:custGeom>
              <a:avLst/>
              <a:gdLst/>
              <a:ahLst/>
              <a:cxnLst/>
              <a:rect l="l" t="t" r="r" b="b"/>
              <a:pathLst>
                <a:path w="106679" h="1240789">
                  <a:moveTo>
                    <a:pt x="0" y="0"/>
                  </a:moveTo>
                  <a:lnTo>
                    <a:pt x="106499" y="0"/>
                  </a:lnTo>
                  <a:lnTo>
                    <a:pt x="106499" y="1240199"/>
                  </a:lnTo>
                  <a:lnTo>
                    <a:pt x="0" y="124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5998912" y="974262"/>
            <a:ext cx="116205" cy="1250315"/>
            <a:chOff x="5998912" y="974262"/>
            <a:chExt cx="116205" cy="1250315"/>
          </a:xfrm>
        </p:grpSpPr>
        <p:sp>
          <p:nvSpPr>
            <p:cNvPr id="19" name="object 19"/>
            <p:cNvSpPr/>
            <p:nvPr/>
          </p:nvSpPr>
          <p:spPr>
            <a:xfrm>
              <a:off x="6003675" y="979025"/>
              <a:ext cx="106680" cy="1240790"/>
            </a:xfrm>
            <a:custGeom>
              <a:avLst/>
              <a:gdLst/>
              <a:ahLst/>
              <a:cxnLst/>
              <a:rect l="l" t="t" r="r" b="b"/>
              <a:pathLst>
                <a:path w="106679" h="1240789">
                  <a:moveTo>
                    <a:pt x="106499" y="1240199"/>
                  </a:moveTo>
                  <a:lnTo>
                    <a:pt x="0" y="1240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1240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003675" y="979025"/>
              <a:ext cx="106680" cy="1240790"/>
            </a:xfrm>
            <a:custGeom>
              <a:avLst/>
              <a:gdLst/>
              <a:ahLst/>
              <a:cxnLst/>
              <a:rect l="l" t="t" r="r" b="b"/>
              <a:pathLst>
                <a:path w="106679" h="1240789">
                  <a:moveTo>
                    <a:pt x="0" y="0"/>
                  </a:moveTo>
                  <a:lnTo>
                    <a:pt x="106499" y="0"/>
                  </a:lnTo>
                  <a:lnTo>
                    <a:pt x="106499" y="1240199"/>
                  </a:lnTo>
                  <a:lnTo>
                    <a:pt x="0" y="124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6966962" y="1143762"/>
            <a:ext cx="116205" cy="911225"/>
            <a:chOff x="6966962" y="1143762"/>
            <a:chExt cx="116205" cy="911225"/>
          </a:xfrm>
        </p:grpSpPr>
        <p:sp>
          <p:nvSpPr>
            <p:cNvPr id="22" name="object 22"/>
            <p:cNvSpPr/>
            <p:nvPr/>
          </p:nvSpPr>
          <p:spPr>
            <a:xfrm>
              <a:off x="6971724" y="11485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971724" y="11485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5091712" y="2775887"/>
            <a:ext cx="116205" cy="1250315"/>
            <a:chOff x="5091712" y="2775887"/>
            <a:chExt cx="116205" cy="1250315"/>
          </a:xfrm>
        </p:grpSpPr>
        <p:sp>
          <p:nvSpPr>
            <p:cNvPr id="25" name="object 25"/>
            <p:cNvSpPr/>
            <p:nvPr/>
          </p:nvSpPr>
          <p:spPr>
            <a:xfrm>
              <a:off x="5096474" y="2780650"/>
              <a:ext cx="106680" cy="1240790"/>
            </a:xfrm>
            <a:custGeom>
              <a:avLst/>
              <a:gdLst/>
              <a:ahLst/>
              <a:cxnLst/>
              <a:rect l="l" t="t" r="r" b="b"/>
              <a:pathLst>
                <a:path w="106679" h="1240789">
                  <a:moveTo>
                    <a:pt x="106499" y="1240199"/>
                  </a:moveTo>
                  <a:lnTo>
                    <a:pt x="0" y="1240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1240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096474" y="2780650"/>
              <a:ext cx="106680" cy="1240790"/>
            </a:xfrm>
            <a:custGeom>
              <a:avLst/>
              <a:gdLst/>
              <a:ahLst/>
              <a:cxnLst/>
              <a:rect l="l" t="t" r="r" b="b"/>
              <a:pathLst>
                <a:path w="106679" h="1240789">
                  <a:moveTo>
                    <a:pt x="0" y="0"/>
                  </a:moveTo>
                  <a:lnTo>
                    <a:pt x="106499" y="0"/>
                  </a:lnTo>
                  <a:lnTo>
                    <a:pt x="106499" y="1240199"/>
                  </a:lnTo>
                  <a:lnTo>
                    <a:pt x="0" y="124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5998912" y="3027887"/>
            <a:ext cx="116205" cy="640080"/>
            <a:chOff x="5998912" y="3027887"/>
            <a:chExt cx="116205" cy="640080"/>
          </a:xfrm>
        </p:grpSpPr>
        <p:sp>
          <p:nvSpPr>
            <p:cNvPr id="28" name="object 28"/>
            <p:cNvSpPr/>
            <p:nvPr/>
          </p:nvSpPr>
          <p:spPr>
            <a:xfrm>
              <a:off x="6003675" y="3032649"/>
              <a:ext cx="106680" cy="630555"/>
            </a:xfrm>
            <a:custGeom>
              <a:avLst/>
              <a:gdLst/>
              <a:ahLst/>
              <a:cxnLst/>
              <a:rect l="l" t="t" r="r" b="b"/>
              <a:pathLst>
                <a:path w="106679" h="630554">
                  <a:moveTo>
                    <a:pt x="106499" y="630299"/>
                  </a:moveTo>
                  <a:lnTo>
                    <a:pt x="0" y="6302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6302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003675" y="3032649"/>
              <a:ext cx="106680" cy="630555"/>
            </a:xfrm>
            <a:custGeom>
              <a:avLst/>
              <a:gdLst/>
              <a:ahLst/>
              <a:cxnLst/>
              <a:rect l="l" t="t" r="r" b="b"/>
              <a:pathLst>
                <a:path w="106679" h="630554">
                  <a:moveTo>
                    <a:pt x="0" y="0"/>
                  </a:moveTo>
                  <a:lnTo>
                    <a:pt x="106499" y="0"/>
                  </a:lnTo>
                  <a:lnTo>
                    <a:pt x="106499" y="630299"/>
                  </a:lnTo>
                  <a:lnTo>
                    <a:pt x="0" y="630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4924017" y="4188463"/>
            <a:ext cx="4210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4096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37767" y="4112263"/>
            <a:ext cx="4210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1024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76457" y="4022763"/>
            <a:ext cx="70739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6921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Boxes:  1000 </a:t>
            </a:r>
            <a:r>
              <a:rPr dirty="0" sz="1400">
                <a:latin typeface="Arial"/>
                <a:cs typeface="Arial"/>
              </a:rPr>
              <a:t>x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55242" y="523638"/>
            <a:ext cx="109220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47980" marR="5080" indent="-33591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Class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scores:  </a:t>
            </a:r>
            <a:r>
              <a:rPr dirty="0" sz="1400" spc="-5">
                <a:latin typeface="Arial"/>
                <a:cs typeface="Arial"/>
              </a:rPr>
              <a:t>1000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190412" y="1581359"/>
            <a:ext cx="766445" cy="908050"/>
            <a:chOff x="4190412" y="1581359"/>
            <a:chExt cx="766445" cy="908050"/>
          </a:xfrm>
        </p:grpSpPr>
        <p:sp>
          <p:nvSpPr>
            <p:cNvPr id="35" name="object 35"/>
            <p:cNvSpPr/>
            <p:nvPr/>
          </p:nvSpPr>
          <p:spPr>
            <a:xfrm>
              <a:off x="4204699" y="1694974"/>
              <a:ext cx="654685" cy="779780"/>
            </a:xfrm>
            <a:custGeom>
              <a:avLst/>
              <a:gdLst/>
              <a:ahLst/>
              <a:cxnLst/>
              <a:rect l="l" t="t" r="r" b="b"/>
              <a:pathLst>
                <a:path w="654685" h="779780">
                  <a:moveTo>
                    <a:pt x="0" y="779775"/>
                  </a:moveTo>
                  <a:lnTo>
                    <a:pt x="654477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808737" y="1581359"/>
              <a:ext cx="148093" cy="1582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4177112" y="2606762"/>
            <a:ext cx="766445" cy="894715"/>
            <a:chOff x="4177112" y="2606762"/>
            <a:chExt cx="766445" cy="894715"/>
          </a:xfrm>
        </p:grpSpPr>
        <p:sp>
          <p:nvSpPr>
            <p:cNvPr id="38" name="object 38"/>
            <p:cNvSpPr/>
            <p:nvPr/>
          </p:nvSpPr>
          <p:spPr>
            <a:xfrm>
              <a:off x="4191399" y="2621049"/>
              <a:ext cx="654050" cy="767715"/>
            </a:xfrm>
            <a:custGeom>
              <a:avLst/>
              <a:gdLst/>
              <a:ahLst/>
              <a:cxnLst/>
              <a:rect l="l" t="t" r="r" b="b"/>
              <a:pathLst>
                <a:path w="654050" h="767714">
                  <a:moveTo>
                    <a:pt x="0" y="0"/>
                  </a:moveTo>
                  <a:lnTo>
                    <a:pt x="653535" y="767372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794715" y="3343532"/>
              <a:ext cx="148587" cy="15790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/>
          <p:cNvGrpSpPr/>
          <p:nvPr/>
        </p:nvGrpSpPr>
        <p:grpSpPr>
          <a:xfrm>
            <a:off x="5337224" y="1529689"/>
            <a:ext cx="504825" cy="123189"/>
            <a:chOff x="5337224" y="1529689"/>
            <a:chExt cx="504825" cy="123189"/>
          </a:xfrm>
        </p:grpSpPr>
        <p:sp>
          <p:nvSpPr>
            <p:cNvPr id="41" name="object 41"/>
            <p:cNvSpPr/>
            <p:nvPr/>
          </p:nvSpPr>
          <p:spPr>
            <a:xfrm>
              <a:off x="5337224" y="1591175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4" h="0">
                  <a:moveTo>
                    <a:pt x="0" y="0"/>
                  </a:moveTo>
                  <a:lnTo>
                    <a:pt x="3607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683687" y="1529689"/>
              <a:ext cx="158251" cy="12297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/>
          <p:cNvGrpSpPr/>
          <p:nvPr/>
        </p:nvGrpSpPr>
        <p:grpSpPr>
          <a:xfrm>
            <a:off x="6320899" y="1502114"/>
            <a:ext cx="504825" cy="123189"/>
            <a:chOff x="6320899" y="1502114"/>
            <a:chExt cx="504825" cy="123189"/>
          </a:xfrm>
        </p:grpSpPr>
        <p:sp>
          <p:nvSpPr>
            <p:cNvPr id="44" name="object 44"/>
            <p:cNvSpPr/>
            <p:nvPr/>
          </p:nvSpPr>
          <p:spPr>
            <a:xfrm>
              <a:off x="6320899" y="1563599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5" h="0">
                  <a:moveTo>
                    <a:pt x="0" y="0"/>
                  </a:moveTo>
                  <a:lnTo>
                    <a:pt x="3607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667362" y="1502114"/>
              <a:ext cx="158250" cy="1229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6" name="object 46"/>
          <p:cNvGrpSpPr/>
          <p:nvPr/>
        </p:nvGrpSpPr>
        <p:grpSpPr>
          <a:xfrm>
            <a:off x="5367649" y="3298714"/>
            <a:ext cx="504825" cy="123189"/>
            <a:chOff x="5367649" y="3298714"/>
            <a:chExt cx="504825" cy="123189"/>
          </a:xfrm>
        </p:grpSpPr>
        <p:sp>
          <p:nvSpPr>
            <p:cNvPr id="47" name="object 47"/>
            <p:cNvSpPr/>
            <p:nvPr/>
          </p:nvSpPr>
          <p:spPr>
            <a:xfrm>
              <a:off x="5367649" y="3360200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4" h="0">
                  <a:moveTo>
                    <a:pt x="0" y="0"/>
                  </a:moveTo>
                  <a:lnTo>
                    <a:pt x="3607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5714112" y="3298714"/>
              <a:ext cx="158251" cy="12297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6277124" y="3298714"/>
            <a:ext cx="504825" cy="123189"/>
            <a:chOff x="6277124" y="3298714"/>
            <a:chExt cx="504825" cy="123189"/>
          </a:xfrm>
        </p:grpSpPr>
        <p:sp>
          <p:nvSpPr>
            <p:cNvPr id="50" name="object 50"/>
            <p:cNvSpPr/>
            <p:nvPr/>
          </p:nvSpPr>
          <p:spPr>
            <a:xfrm>
              <a:off x="6277124" y="3360200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5" h="0">
                  <a:moveTo>
                    <a:pt x="0" y="0"/>
                  </a:moveTo>
                  <a:lnTo>
                    <a:pt x="3607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623587" y="3298714"/>
              <a:ext cx="158250" cy="12297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/>
          <p:cNvGrpSpPr/>
          <p:nvPr/>
        </p:nvGrpSpPr>
        <p:grpSpPr>
          <a:xfrm>
            <a:off x="6971512" y="2903412"/>
            <a:ext cx="317500" cy="911225"/>
            <a:chOff x="6971512" y="2903412"/>
            <a:chExt cx="317500" cy="911225"/>
          </a:xfrm>
        </p:grpSpPr>
        <p:sp>
          <p:nvSpPr>
            <p:cNvPr id="53" name="object 53"/>
            <p:cNvSpPr/>
            <p:nvPr/>
          </p:nvSpPr>
          <p:spPr>
            <a:xfrm>
              <a:off x="6976274" y="2908175"/>
              <a:ext cx="307975" cy="901700"/>
            </a:xfrm>
            <a:custGeom>
              <a:avLst/>
              <a:gdLst/>
              <a:ahLst/>
              <a:cxnLst/>
              <a:rect l="l" t="t" r="r" b="b"/>
              <a:pathLst>
                <a:path w="307975" h="901700">
                  <a:moveTo>
                    <a:pt x="307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307499" y="0"/>
                  </a:lnTo>
                  <a:lnTo>
                    <a:pt x="307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976274" y="2908175"/>
              <a:ext cx="307975" cy="901700"/>
            </a:xfrm>
            <a:custGeom>
              <a:avLst/>
              <a:gdLst/>
              <a:ahLst/>
              <a:cxnLst/>
              <a:rect l="l" t="t" r="r" b="b"/>
              <a:pathLst>
                <a:path w="307975" h="901700">
                  <a:moveTo>
                    <a:pt x="0" y="0"/>
                  </a:moveTo>
                  <a:lnTo>
                    <a:pt x="307499" y="0"/>
                  </a:lnTo>
                  <a:lnTo>
                    <a:pt x="307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4562711" y="2068363"/>
            <a:ext cx="262255" cy="9251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62" name="object 6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63" name="object 6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5472186" y="3014012"/>
            <a:ext cx="2622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412086" y="3038711"/>
            <a:ext cx="2622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448036" y="1214437"/>
            <a:ext cx="2622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409811" y="1214437"/>
            <a:ext cx="2622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574421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/>
              <a:t>Efficient Sliding Window:</a:t>
            </a:r>
            <a:r>
              <a:rPr dirty="0" sz="3000" spc="-75"/>
              <a:t> </a:t>
            </a:r>
            <a:r>
              <a:rPr dirty="0" sz="3000" spc="-5"/>
              <a:t>Overfeat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660375" y="1907750"/>
            <a:ext cx="1342498" cy="1240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85432" y="3295737"/>
            <a:ext cx="1092200" cy="4483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Image: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dirty="0" sz="1400">
                <a:latin typeface="Arial"/>
                <a:cs typeface="Arial"/>
              </a:rPr>
              <a:t>3 x </a:t>
            </a:r>
            <a:r>
              <a:rPr dirty="0" sz="1400" spc="-5">
                <a:latin typeface="Arial"/>
                <a:cs typeface="Arial"/>
              </a:rPr>
              <a:t>221 </a:t>
            </a:r>
            <a:r>
              <a:rPr dirty="0" sz="1400">
                <a:latin typeface="Arial"/>
                <a:cs typeface="Arial"/>
              </a:rPr>
              <a:t>x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31787" y="1997687"/>
            <a:ext cx="727710" cy="1060450"/>
            <a:chOff x="2231787" y="1997687"/>
            <a:chExt cx="727710" cy="1060450"/>
          </a:xfrm>
        </p:grpSpPr>
        <p:sp>
          <p:nvSpPr>
            <p:cNvPr id="6" name="object 6"/>
            <p:cNvSpPr/>
            <p:nvPr/>
          </p:nvSpPr>
          <p:spPr>
            <a:xfrm>
              <a:off x="2236549" y="2002450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236549" y="2002450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113558" y="1454963"/>
            <a:ext cx="963930" cy="4483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Convolution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dirty="0" sz="1400">
                <a:latin typeface="Arial"/>
                <a:cs typeface="Arial"/>
              </a:rPr>
              <a:t>+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83362" y="2370187"/>
            <a:ext cx="873760" cy="403225"/>
            <a:chOff x="3183362" y="2370187"/>
            <a:chExt cx="873760" cy="403225"/>
          </a:xfrm>
        </p:grpSpPr>
        <p:sp>
          <p:nvSpPr>
            <p:cNvPr id="10" name="object 10"/>
            <p:cNvSpPr/>
            <p:nvPr/>
          </p:nvSpPr>
          <p:spPr>
            <a:xfrm>
              <a:off x="3188124" y="2473349"/>
              <a:ext cx="765810" cy="295275"/>
            </a:xfrm>
            <a:custGeom>
              <a:avLst/>
              <a:gdLst/>
              <a:ahLst/>
              <a:cxnLst/>
              <a:rect l="l" t="t" r="r" b="b"/>
              <a:pathLst>
                <a:path w="765810" h="295275">
                  <a:moveTo>
                    <a:pt x="765299" y="295199"/>
                  </a:moveTo>
                  <a:lnTo>
                    <a:pt x="0" y="295199"/>
                  </a:lnTo>
                  <a:lnTo>
                    <a:pt x="0" y="0"/>
                  </a:lnTo>
                  <a:lnTo>
                    <a:pt x="765299" y="0"/>
                  </a:lnTo>
                  <a:lnTo>
                    <a:pt x="765299" y="295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953424" y="2374949"/>
              <a:ext cx="98425" cy="393700"/>
            </a:xfrm>
            <a:custGeom>
              <a:avLst/>
              <a:gdLst/>
              <a:ahLst/>
              <a:cxnLst/>
              <a:rect l="l" t="t" r="r" b="b"/>
              <a:pathLst>
                <a:path w="98425" h="393700">
                  <a:moveTo>
                    <a:pt x="0" y="393599"/>
                  </a:moveTo>
                  <a:lnTo>
                    <a:pt x="0" y="98399"/>
                  </a:lnTo>
                  <a:lnTo>
                    <a:pt x="98399" y="0"/>
                  </a:lnTo>
                  <a:lnTo>
                    <a:pt x="98399" y="295199"/>
                  </a:lnTo>
                  <a:lnTo>
                    <a:pt x="0" y="3935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188124" y="2374949"/>
              <a:ext cx="864235" cy="98425"/>
            </a:xfrm>
            <a:custGeom>
              <a:avLst/>
              <a:gdLst/>
              <a:ahLst/>
              <a:cxnLst/>
              <a:rect l="l" t="t" r="r" b="b"/>
              <a:pathLst>
                <a:path w="864235" h="98425">
                  <a:moveTo>
                    <a:pt x="765299" y="98399"/>
                  </a:moveTo>
                  <a:lnTo>
                    <a:pt x="0" y="98399"/>
                  </a:lnTo>
                  <a:lnTo>
                    <a:pt x="98399" y="0"/>
                  </a:lnTo>
                  <a:lnTo>
                    <a:pt x="863699" y="0"/>
                  </a:lnTo>
                  <a:lnTo>
                    <a:pt x="765299" y="9839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188124" y="2374949"/>
              <a:ext cx="864235" cy="393700"/>
            </a:xfrm>
            <a:custGeom>
              <a:avLst/>
              <a:gdLst/>
              <a:ahLst/>
              <a:cxnLst/>
              <a:rect l="l" t="t" r="r" b="b"/>
              <a:pathLst>
                <a:path w="864235" h="393700">
                  <a:moveTo>
                    <a:pt x="0" y="98399"/>
                  </a:moveTo>
                  <a:lnTo>
                    <a:pt x="98399" y="0"/>
                  </a:lnTo>
                  <a:lnTo>
                    <a:pt x="863699" y="0"/>
                  </a:lnTo>
                  <a:lnTo>
                    <a:pt x="863699" y="295199"/>
                  </a:lnTo>
                  <a:lnTo>
                    <a:pt x="765299" y="393599"/>
                  </a:lnTo>
                  <a:lnTo>
                    <a:pt x="0" y="393599"/>
                  </a:lnTo>
                  <a:lnTo>
                    <a:pt x="0" y="98399"/>
                  </a:lnTo>
                  <a:close/>
                </a:path>
                <a:path w="864235" h="393700">
                  <a:moveTo>
                    <a:pt x="0" y="98399"/>
                  </a:moveTo>
                  <a:lnTo>
                    <a:pt x="765299" y="98399"/>
                  </a:lnTo>
                  <a:lnTo>
                    <a:pt x="863699" y="0"/>
                  </a:lnTo>
                </a:path>
                <a:path w="864235" h="393700">
                  <a:moveTo>
                    <a:pt x="765299" y="98399"/>
                  </a:moveTo>
                  <a:lnTo>
                    <a:pt x="765299" y="3935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078858" y="3052963"/>
            <a:ext cx="108077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56515" marR="5080" indent="-4445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Feature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map:  </a:t>
            </a:r>
            <a:r>
              <a:rPr dirty="0" sz="1400" spc="-5">
                <a:latin typeface="Arial"/>
                <a:cs typeface="Arial"/>
              </a:rPr>
              <a:t>1024 </a:t>
            </a:r>
            <a:r>
              <a:rPr dirty="0" sz="1400">
                <a:latin typeface="Arial"/>
                <a:cs typeface="Arial"/>
              </a:rPr>
              <a:t>x 5 x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19594" y="3631428"/>
            <a:ext cx="8553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4096 </a:t>
            </a:r>
            <a:r>
              <a:rPr dirty="0" sz="1200">
                <a:latin typeface="Arial"/>
                <a:cs typeface="Arial"/>
              </a:rPr>
              <a:t>x 1 x</a:t>
            </a:r>
            <a:r>
              <a:rPr dirty="0" sz="1200" spc="-10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02369" y="3631428"/>
            <a:ext cx="8553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1024 </a:t>
            </a:r>
            <a:r>
              <a:rPr dirty="0" sz="1200">
                <a:latin typeface="Arial"/>
                <a:cs typeface="Arial"/>
              </a:rPr>
              <a:t>x 1 x</a:t>
            </a:r>
            <a:r>
              <a:rPr dirty="0" sz="1200" spc="-10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190412" y="1658709"/>
            <a:ext cx="493395" cy="830580"/>
            <a:chOff x="4190412" y="1658709"/>
            <a:chExt cx="493395" cy="830580"/>
          </a:xfrm>
        </p:grpSpPr>
        <p:sp>
          <p:nvSpPr>
            <p:cNvPr id="18" name="object 18"/>
            <p:cNvSpPr/>
            <p:nvPr/>
          </p:nvSpPr>
          <p:spPr>
            <a:xfrm>
              <a:off x="4204699" y="1785204"/>
              <a:ext cx="400050" cy="689610"/>
            </a:xfrm>
            <a:custGeom>
              <a:avLst/>
              <a:gdLst/>
              <a:ahLst/>
              <a:cxnLst/>
              <a:rect l="l" t="t" r="r" b="b"/>
              <a:pathLst>
                <a:path w="400050" h="689610">
                  <a:moveTo>
                    <a:pt x="0" y="689545"/>
                  </a:moveTo>
                  <a:lnTo>
                    <a:pt x="399457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549029" y="1658709"/>
              <a:ext cx="134417" cy="1644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4177112" y="2606762"/>
            <a:ext cx="516255" cy="680085"/>
            <a:chOff x="4177112" y="2606762"/>
            <a:chExt cx="516255" cy="680085"/>
          </a:xfrm>
        </p:grpSpPr>
        <p:sp>
          <p:nvSpPr>
            <p:cNvPr id="21" name="object 21"/>
            <p:cNvSpPr/>
            <p:nvPr/>
          </p:nvSpPr>
          <p:spPr>
            <a:xfrm>
              <a:off x="4191399" y="2621049"/>
              <a:ext cx="409575" cy="548005"/>
            </a:xfrm>
            <a:custGeom>
              <a:avLst/>
              <a:gdLst/>
              <a:ahLst/>
              <a:cxnLst/>
              <a:rect l="l" t="t" r="r" b="b"/>
              <a:pathLst>
                <a:path w="409575" h="548005">
                  <a:moveTo>
                    <a:pt x="0" y="0"/>
                  </a:moveTo>
                  <a:lnTo>
                    <a:pt x="409431" y="547588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548744" y="3126087"/>
              <a:ext cx="144027" cy="1606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4538725" y="1918688"/>
            <a:ext cx="424815" cy="105600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7145" marR="19050" indent="-5080">
              <a:lnSpc>
                <a:spcPts val="1650"/>
              </a:lnSpc>
              <a:spcBef>
                <a:spcPts val="180"/>
              </a:spcBef>
            </a:pPr>
            <a:r>
              <a:rPr dirty="0" sz="1400">
                <a:latin typeface="Arial"/>
                <a:cs typeface="Arial"/>
              </a:rPr>
              <a:t>5 x</a:t>
            </a:r>
            <a:r>
              <a:rPr dirty="0" sz="1400" spc="-1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5  conv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Arial"/>
              <a:cs typeface="Arial"/>
            </a:endParaRPr>
          </a:p>
          <a:p>
            <a:pPr marL="31115" marR="5080" indent="-5080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5 x</a:t>
            </a:r>
            <a:r>
              <a:rPr dirty="0" sz="1400" spc="-1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5  conv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760337" y="3391712"/>
            <a:ext cx="774700" cy="194945"/>
            <a:chOff x="4760337" y="3391712"/>
            <a:chExt cx="774700" cy="194945"/>
          </a:xfrm>
        </p:grpSpPr>
        <p:sp>
          <p:nvSpPr>
            <p:cNvPr id="25" name="object 25"/>
            <p:cNvSpPr/>
            <p:nvPr/>
          </p:nvSpPr>
          <p:spPr>
            <a:xfrm>
              <a:off x="4765099" y="3442824"/>
              <a:ext cx="718820" cy="139065"/>
            </a:xfrm>
            <a:custGeom>
              <a:avLst/>
              <a:gdLst/>
              <a:ahLst/>
              <a:cxnLst/>
              <a:rect l="l" t="t" r="r" b="b"/>
              <a:pathLst>
                <a:path w="718820" h="139064">
                  <a:moveTo>
                    <a:pt x="718349" y="139049"/>
                  </a:moveTo>
                  <a:lnTo>
                    <a:pt x="0" y="139049"/>
                  </a:lnTo>
                  <a:lnTo>
                    <a:pt x="0" y="0"/>
                  </a:lnTo>
                  <a:lnTo>
                    <a:pt x="718349" y="0"/>
                  </a:lnTo>
                  <a:lnTo>
                    <a:pt x="718349" y="13904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483449" y="3396474"/>
              <a:ext cx="46355" cy="185420"/>
            </a:xfrm>
            <a:custGeom>
              <a:avLst/>
              <a:gdLst/>
              <a:ahLst/>
              <a:cxnLst/>
              <a:rect l="l" t="t" r="r" b="b"/>
              <a:pathLst>
                <a:path w="46354" h="185420">
                  <a:moveTo>
                    <a:pt x="0" y="185399"/>
                  </a:moveTo>
                  <a:lnTo>
                    <a:pt x="0" y="46349"/>
                  </a:lnTo>
                  <a:lnTo>
                    <a:pt x="46349" y="0"/>
                  </a:lnTo>
                  <a:lnTo>
                    <a:pt x="46349" y="139049"/>
                  </a:lnTo>
                  <a:lnTo>
                    <a:pt x="0" y="185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765099" y="3396474"/>
              <a:ext cx="765175" cy="46355"/>
            </a:xfrm>
            <a:custGeom>
              <a:avLst/>
              <a:gdLst/>
              <a:ahLst/>
              <a:cxnLst/>
              <a:rect l="l" t="t" r="r" b="b"/>
              <a:pathLst>
                <a:path w="765175" h="46354">
                  <a:moveTo>
                    <a:pt x="718349" y="46349"/>
                  </a:moveTo>
                  <a:lnTo>
                    <a:pt x="0" y="46349"/>
                  </a:lnTo>
                  <a:lnTo>
                    <a:pt x="46349" y="0"/>
                  </a:lnTo>
                  <a:lnTo>
                    <a:pt x="764699" y="0"/>
                  </a:lnTo>
                  <a:lnTo>
                    <a:pt x="718349" y="4634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765099" y="3396474"/>
              <a:ext cx="765175" cy="185420"/>
            </a:xfrm>
            <a:custGeom>
              <a:avLst/>
              <a:gdLst/>
              <a:ahLst/>
              <a:cxnLst/>
              <a:rect l="l" t="t" r="r" b="b"/>
              <a:pathLst>
                <a:path w="765175" h="185420">
                  <a:moveTo>
                    <a:pt x="0" y="46349"/>
                  </a:moveTo>
                  <a:lnTo>
                    <a:pt x="46349" y="0"/>
                  </a:lnTo>
                  <a:lnTo>
                    <a:pt x="764699" y="0"/>
                  </a:lnTo>
                  <a:lnTo>
                    <a:pt x="764699" y="139049"/>
                  </a:lnTo>
                  <a:lnTo>
                    <a:pt x="718349" y="185399"/>
                  </a:lnTo>
                  <a:lnTo>
                    <a:pt x="0" y="185399"/>
                  </a:lnTo>
                  <a:lnTo>
                    <a:pt x="0" y="46349"/>
                  </a:lnTo>
                  <a:close/>
                </a:path>
                <a:path w="765175" h="185420">
                  <a:moveTo>
                    <a:pt x="0" y="46349"/>
                  </a:moveTo>
                  <a:lnTo>
                    <a:pt x="718349" y="46349"/>
                  </a:lnTo>
                  <a:lnTo>
                    <a:pt x="764699" y="0"/>
                  </a:lnTo>
                </a:path>
                <a:path w="765175" h="185420">
                  <a:moveTo>
                    <a:pt x="718349" y="46349"/>
                  </a:moveTo>
                  <a:lnTo>
                    <a:pt x="718349" y="185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6043112" y="3391712"/>
            <a:ext cx="774700" cy="194945"/>
            <a:chOff x="6043112" y="3391712"/>
            <a:chExt cx="774700" cy="194945"/>
          </a:xfrm>
        </p:grpSpPr>
        <p:sp>
          <p:nvSpPr>
            <p:cNvPr id="30" name="object 30"/>
            <p:cNvSpPr/>
            <p:nvPr/>
          </p:nvSpPr>
          <p:spPr>
            <a:xfrm>
              <a:off x="6047875" y="3442824"/>
              <a:ext cx="718820" cy="139065"/>
            </a:xfrm>
            <a:custGeom>
              <a:avLst/>
              <a:gdLst/>
              <a:ahLst/>
              <a:cxnLst/>
              <a:rect l="l" t="t" r="r" b="b"/>
              <a:pathLst>
                <a:path w="718820" h="139064">
                  <a:moveTo>
                    <a:pt x="718349" y="139049"/>
                  </a:moveTo>
                  <a:lnTo>
                    <a:pt x="0" y="139049"/>
                  </a:lnTo>
                  <a:lnTo>
                    <a:pt x="0" y="0"/>
                  </a:lnTo>
                  <a:lnTo>
                    <a:pt x="718349" y="0"/>
                  </a:lnTo>
                  <a:lnTo>
                    <a:pt x="718349" y="13904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766225" y="3396474"/>
              <a:ext cx="46355" cy="185420"/>
            </a:xfrm>
            <a:custGeom>
              <a:avLst/>
              <a:gdLst/>
              <a:ahLst/>
              <a:cxnLst/>
              <a:rect l="l" t="t" r="r" b="b"/>
              <a:pathLst>
                <a:path w="46354" h="185420">
                  <a:moveTo>
                    <a:pt x="0" y="185399"/>
                  </a:moveTo>
                  <a:lnTo>
                    <a:pt x="0" y="46349"/>
                  </a:lnTo>
                  <a:lnTo>
                    <a:pt x="46349" y="0"/>
                  </a:lnTo>
                  <a:lnTo>
                    <a:pt x="46349" y="139049"/>
                  </a:lnTo>
                  <a:lnTo>
                    <a:pt x="0" y="185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047875" y="3396474"/>
              <a:ext cx="765175" cy="46355"/>
            </a:xfrm>
            <a:custGeom>
              <a:avLst/>
              <a:gdLst/>
              <a:ahLst/>
              <a:cxnLst/>
              <a:rect l="l" t="t" r="r" b="b"/>
              <a:pathLst>
                <a:path w="765175" h="46354">
                  <a:moveTo>
                    <a:pt x="718349" y="46349"/>
                  </a:moveTo>
                  <a:lnTo>
                    <a:pt x="0" y="46349"/>
                  </a:lnTo>
                  <a:lnTo>
                    <a:pt x="46349" y="0"/>
                  </a:lnTo>
                  <a:lnTo>
                    <a:pt x="764699" y="0"/>
                  </a:lnTo>
                  <a:lnTo>
                    <a:pt x="718349" y="4634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047875" y="3396474"/>
              <a:ext cx="765175" cy="185420"/>
            </a:xfrm>
            <a:custGeom>
              <a:avLst/>
              <a:gdLst/>
              <a:ahLst/>
              <a:cxnLst/>
              <a:rect l="l" t="t" r="r" b="b"/>
              <a:pathLst>
                <a:path w="765175" h="185420">
                  <a:moveTo>
                    <a:pt x="0" y="46349"/>
                  </a:moveTo>
                  <a:lnTo>
                    <a:pt x="46349" y="0"/>
                  </a:lnTo>
                  <a:lnTo>
                    <a:pt x="764699" y="0"/>
                  </a:lnTo>
                  <a:lnTo>
                    <a:pt x="764699" y="139049"/>
                  </a:lnTo>
                  <a:lnTo>
                    <a:pt x="718349" y="185399"/>
                  </a:lnTo>
                  <a:lnTo>
                    <a:pt x="0" y="185399"/>
                  </a:lnTo>
                  <a:lnTo>
                    <a:pt x="0" y="46349"/>
                  </a:lnTo>
                  <a:close/>
                </a:path>
                <a:path w="765175" h="185420">
                  <a:moveTo>
                    <a:pt x="0" y="46349"/>
                  </a:moveTo>
                  <a:lnTo>
                    <a:pt x="718349" y="46349"/>
                  </a:lnTo>
                  <a:lnTo>
                    <a:pt x="764699" y="0"/>
                  </a:lnTo>
                </a:path>
                <a:path w="765175" h="185420">
                  <a:moveTo>
                    <a:pt x="718349" y="46349"/>
                  </a:moveTo>
                  <a:lnTo>
                    <a:pt x="718349" y="185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/>
          <p:nvPr/>
        </p:nvSpPr>
        <p:spPr>
          <a:xfrm>
            <a:off x="5586625" y="3418589"/>
            <a:ext cx="372713" cy="122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5369035" y="3076250"/>
            <a:ext cx="8356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1 x 1</a:t>
            </a:r>
            <a:r>
              <a:rPr dirty="0" sz="1400" spc="-1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7400" y="785012"/>
            <a:ext cx="5227320" cy="65214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185166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Efficient </a:t>
            </a:r>
            <a:r>
              <a:rPr dirty="0" sz="1400">
                <a:latin typeface="Arial"/>
                <a:cs typeface="Arial"/>
              </a:rPr>
              <a:t>sliding </a:t>
            </a:r>
            <a:r>
              <a:rPr dirty="0" sz="1400" spc="-5">
                <a:latin typeface="Arial"/>
                <a:cs typeface="Arial"/>
              </a:rPr>
              <a:t>window by </a:t>
            </a:r>
            <a:r>
              <a:rPr dirty="0" sz="1400">
                <a:latin typeface="Arial"/>
                <a:cs typeface="Arial"/>
              </a:rPr>
              <a:t>converting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fully-  </a:t>
            </a:r>
            <a:r>
              <a:rPr dirty="0" sz="1400">
                <a:latin typeface="Arial"/>
                <a:cs typeface="Arial"/>
              </a:rPr>
              <a:t>connected </a:t>
            </a:r>
            <a:r>
              <a:rPr dirty="0" sz="1400" spc="-5">
                <a:latin typeface="Arial"/>
                <a:cs typeface="Arial"/>
              </a:rPr>
              <a:t>layers into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convolutions</a:t>
            </a:r>
            <a:endParaRPr sz="1400">
              <a:latin typeface="Arial"/>
              <a:cs typeface="Arial"/>
            </a:endParaRPr>
          </a:p>
          <a:p>
            <a:pPr marL="4384675">
              <a:lnSpc>
                <a:spcPct val="100000"/>
              </a:lnSpc>
              <a:spcBef>
                <a:spcPts val="110"/>
              </a:spcBef>
            </a:pPr>
            <a:r>
              <a:rPr dirty="0" sz="1200" spc="-5">
                <a:latin typeface="Arial"/>
                <a:cs typeface="Arial"/>
              </a:rPr>
              <a:t>4096 </a:t>
            </a:r>
            <a:r>
              <a:rPr dirty="0" sz="1200">
                <a:latin typeface="Arial"/>
                <a:cs typeface="Arial"/>
              </a:rPr>
              <a:t>x 1 x</a:t>
            </a:r>
            <a:r>
              <a:rPr dirty="0" sz="1200" spc="-10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022419" y="1228516"/>
            <a:ext cx="8553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1024 </a:t>
            </a:r>
            <a:r>
              <a:rPr dirty="0" sz="1200">
                <a:latin typeface="Arial"/>
                <a:cs typeface="Arial"/>
              </a:rPr>
              <a:t>x 1 x</a:t>
            </a:r>
            <a:r>
              <a:rPr dirty="0" sz="1200" spc="-10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758225" y="1480387"/>
            <a:ext cx="774700" cy="194945"/>
            <a:chOff x="4758225" y="1480387"/>
            <a:chExt cx="774700" cy="194945"/>
          </a:xfrm>
        </p:grpSpPr>
        <p:sp>
          <p:nvSpPr>
            <p:cNvPr id="39" name="object 39"/>
            <p:cNvSpPr/>
            <p:nvPr/>
          </p:nvSpPr>
          <p:spPr>
            <a:xfrm>
              <a:off x="4762987" y="1531499"/>
              <a:ext cx="718820" cy="139065"/>
            </a:xfrm>
            <a:custGeom>
              <a:avLst/>
              <a:gdLst/>
              <a:ahLst/>
              <a:cxnLst/>
              <a:rect l="l" t="t" r="r" b="b"/>
              <a:pathLst>
                <a:path w="718820" h="139064">
                  <a:moveTo>
                    <a:pt x="718349" y="139049"/>
                  </a:moveTo>
                  <a:lnTo>
                    <a:pt x="0" y="139049"/>
                  </a:lnTo>
                  <a:lnTo>
                    <a:pt x="0" y="0"/>
                  </a:lnTo>
                  <a:lnTo>
                    <a:pt x="718349" y="0"/>
                  </a:lnTo>
                  <a:lnTo>
                    <a:pt x="718349" y="13904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481337" y="1485149"/>
              <a:ext cx="46355" cy="185420"/>
            </a:xfrm>
            <a:custGeom>
              <a:avLst/>
              <a:gdLst/>
              <a:ahLst/>
              <a:cxnLst/>
              <a:rect l="l" t="t" r="r" b="b"/>
              <a:pathLst>
                <a:path w="46354" h="185419">
                  <a:moveTo>
                    <a:pt x="0" y="185399"/>
                  </a:moveTo>
                  <a:lnTo>
                    <a:pt x="0" y="46349"/>
                  </a:lnTo>
                  <a:lnTo>
                    <a:pt x="46349" y="0"/>
                  </a:lnTo>
                  <a:lnTo>
                    <a:pt x="46349" y="139049"/>
                  </a:lnTo>
                  <a:lnTo>
                    <a:pt x="0" y="185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762987" y="1485149"/>
              <a:ext cx="765175" cy="46355"/>
            </a:xfrm>
            <a:custGeom>
              <a:avLst/>
              <a:gdLst/>
              <a:ahLst/>
              <a:cxnLst/>
              <a:rect l="l" t="t" r="r" b="b"/>
              <a:pathLst>
                <a:path w="765175" h="46355">
                  <a:moveTo>
                    <a:pt x="718349" y="46349"/>
                  </a:moveTo>
                  <a:lnTo>
                    <a:pt x="0" y="46349"/>
                  </a:lnTo>
                  <a:lnTo>
                    <a:pt x="46349" y="0"/>
                  </a:lnTo>
                  <a:lnTo>
                    <a:pt x="764699" y="0"/>
                  </a:lnTo>
                  <a:lnTo>
                    <a:pt x="718349" y="4634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762987" y="1485149"/>
              <a:ext cx="765175" cy="185420"/>
            </a:xfrm>
            <a:custGeom>
              <a:avLst/>
              <a:gdLst/>
              <a:ahLst/>
              <a:cxnLst/>
              <a:rect l="l" t="t" r="r" b="b"/>
              <a:pathLst>
                <a:path w="765175" h="185419">
                  <a:moveTo>
                    <a:pt x="0" y="46349"/>
                  </a:moveTo>
                  <a:lnTo>
                    <a:pt x="46349" y="0"/>
                  </a:lnTo>
                  <a:lnTo>
                    <a:pt x="764699" y="0"/>
                  </a:lnTo>
                  <a:lnTo>
                    <a:pt x="764699" y="139049"/>
                  </a:lnTo>
                  <a:lnTo>
                    <a:pt x="718349" y="185399"/>
                  </a:lnTo>
                  <a:lnTo>
                    <a:pt x="0" y="185399"/>
                  </a:lnTo>
                  <a:lnTo>
                    <a:pt x="0" y="46349"/>
                  </a:lnTo>
                  <a:close/>
                </a:path>
                <a:path w="765175" h="185419">
                  <a:moveTo>
                    <a:pt x="0" y="46349"/>
                  </a:moveTo>
                  <a:lnTo>
                    <a:pt x="718349" y="46349"/>
                  </a:lnTo>
                  <a:lnTo>
                    <a:pt x="764699" y="0"/>
                  </a:lnTo>
                </a:path>
                <a:path w="765175" h="185419">
                  <a:moveTo>
                    <a:pt x="718349" y="46349"/>
                  </a:moveTo>
                  <a:lnTo>
                    <a:pt x="718349" y="185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/>
          <p:cNvGrpSpPr/>
          <p:nvPr/>
        </p:nvGrpSpPr>
        <p:grpSpPr>
          <a:xfrm>
            <a:off x="6040999" y="1480387"/>
            <a:ext cx="774700" cy="194945"/>
            <a:chOff x="6040999" y="1480387"/>
            <a:chExt cx="774700" cy="194945"/>
          </a:xfrm>
        </p:grpSpPr>
        <p:sp>
          <p:nvSpPr>
            <p:cNvPr id="44" name="object 44"/>
            <p:cNvSpPr/>
            <p:nvPr/>
          </p:nvSpPr>
          <p:spPr>
            <a:xfrm>
              <a:off x="6045762" y="1531499"/>
              <a:ext cx="718820" cy="139065"/>
            </a:xfrm>
            <a:custGeom>
              <a:avLst/>
              <a:gdLst/>
              <a:ahLst/>
              <a:cxnLst/>
              <a:rect l="l" t="t" r="r" b="b"/>
              <a:pathLst>
                <a:path w="718820" h="139064">
                  <a:moveTo>
                    <a:pt x="718349" y="139049"/>
                  </a:moveTo>
                  <a:lnTo>
                    <a:pt x="0" y="139049"/>
                  </a:lnTo>
                  <a:lnTo>
                    <a:pt x="0" y="0"/>
                  </a:lnTo>
                  <a:lnTo>
                    <a:pt x="718349" y="0"/>
                  </a:lnTo>
                  <a:lnTo>
                    <a:pt x="718349" y="13904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64112" y="1485149"/>
              <a:ext cx="46355" cy="185420"/>
            </a:xfrm>
            <a:custGeom>
              <a:avLst/>
              <a:gdLst/>
              <a:ahLst/>
              <a:cxnLst/>
              <a:rect l="l" t="t" r="r" b="b"/>
              <a:pathLst>
                <a:path w="46354" h="185419">
                  <a:moveTo>
                    <a:pt x="0" y="185399"/>
                  </a:moveTo>
                  <a:lnTo>
                    <a:pt x="0" y="46349"/>
                  </a:lnTo>
                  <a:lnTo>
                    <a:pt x="46349" y="0"/>
                  </a:lnTo>
                  <a:lnTo>
                    <a:pt x="46349" y="139049"/>
                  </a:lnTo>
                  <a:lnTo>
                    <a:pt x="0" y="185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045762" y="1485149"/>
              <a:ext cx="765175" cy="46355"/>
            </a:xfrm>
            <a:custGeom>
              <a:avLst/>
              <a:gdLst/>
              <a:ahLst/>
              <a:cxnLst/>
              <a:rect l="l" t="t" r="r" b="b"/>
              <a:pathLst>
                <a:path w="765175" h="46355">
                  <a:moveTo>
                    <a:pt x="718349" y="46349"/>
                  </a:moveTo>
                  <a:lnTo>
                    <a:pt x="0" y="46349"/>
                  </a:lnTo>
                  <a:lnTo>
                    <a:pt x="46349" y="0"/>
                  </a:lnTo>
                  <a:lnTo>
                    <a:pt x="764699" y="0"/>
                  </a:lnTo>
                  <a:lnTo>
                    <a:pt x="718349" y="4634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045762" y="1485149"/>
              <a:ext cx="765175" cy="185420"/>
            </a:xfrm>
            <a:custGeom>
              <a:avLst/>
              <a:gdLst/>
              <a:ahLst/>
              <a:cxnLst/>
              <a:rect l="l" t="t" r="r" b="b"/>
              <a:pathLst>
                <a:path w="765175" h="185419">
                  <a:moveTo>
                    <a:pt x="0" y="46349"/>
                  </a:moveTo>
                  <a:lnTo>
                    <a:pt x="46349" y="0"/>
                  </a:lnTo>
                  <a:lnTo>
                    <a:pt x="764699" y="0"/>
                  </a:lnTo>
                  <a:lnTo>
                    <a:pt x="764699" y="139049"/>
                  </a:lnTo>
                  <a:lnTo>
                    <a:pt x="718349" y="185399"/>
                  </a:lnTo>
                  <a:lnTo>
                    <a:pt x="0" y="185399"/>
                  </a:lnTo>
                  <a:lnTo>
                    <a:pt x="0" y="46349"/>
                  </a:lnTo>
                  <a:close/>
                </a:path>
                <a:path w="765175" h="185419">
                  <a:moveTo>
                    <a:pt x="0" y="46349"/>
                  </a:moveTo>
                  <a:lnTo>
                    <a:pt x="718349" y="46349"/>
                  </a:lnTo>
                  <a:lnTo>
                    <a:pt x="764699" y="0"/>
                  </a:lnTo>
                </a:path>
                <a:path w="765175" h="185419">
                  <a:moveTo>
                    <a:pt x="718349" y="46349"/>
                  </a:moveTo>
                  <a:lnTo>
                    <a:pt x="718349" y="185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/>
          <p:nvPr/>
        </p:nvSpPr>
        <p:spPr>
          <a:xfrm>
            <a:off x="5584513" y="1507264"/>
            <a:ext cx="372713" cy="122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7099448" y="3631428"/>
            <a:ext cx="1202055" cy="38925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 indent="20955">
              <a:lnSpc>
                <a:spcPts val="1430"/>
              </a:lnSpc>
              <a:spcBef>
                <a:spcPts val="155"/>
              </a:spcBef>
            </a:pPr>
            <a:r>
              <a:rPr dirty="0" sz="1200" spc="-5">
                <a:latin typeface="Arial"/>
                <a:cs typeface="Arial"/>
              </a:rPr>
              <a:t>Box </a:t>
            </a:r>
            <a:r>
              <a:rPr dirty="0" sz="1200">
                <a:latin typeface="Arial"/>
                <a:cs typeface="Arial"/>
              </a:rPr>
              <a:t>coordinates:  (4 x </a:t>
            </a:r>
            <a:r>
              <a:rPr dirty="0" sz="1200" spc="-5">
                <a:latin typeface="Arial"/>
                <a:cs typeface="Arial"/>
              </a:rPr>
              <a:t>1000) </a:t>
            </a:r>
            <a:r>
              <a:rPr dirty="0" sz="1200">
                <a:latin typeface="Arial"/>
                <a:cs typeface="Arial"/>
              </a:rPr>
              <a:t>x 1 x</a:t>
            </a:r>
            <a:r>
              <a:rPr dirty="0" sz="1200" spc="-1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330112" y="3391712"/>
            <a:ext cx="774700" cy="194945"/>
            <a:chOff x="7330112" y="3391712"/>
            <a:chExt cx="774700" cy="194945"/>
          </a:xfrm>
        </p:grpSpPr>
        <p:sp>
          <p:nvSpPr>
            <p:cNvPr id="51" name="object 51"/>
            <p:cNvSpPr/>
            <p:nvPr/>
          </p:nvSpPr>
          <p:spPr>
            <a:xfrm>
              <a:off x="7334874" y="3442824"/>
              <a:ext cx="718820" cy="139065"/>
            </a:xfrm>
            <a:custGeom>
              <a:avLst/>
              <a:gdLst/>
              <a:ahLst/>
              <a:cxnLst/>
              <a:rect l="l" t="t" r="r" b="b"/>
              <a:pathLst>
                <a:path w="718820" h="139064">
                  <a:moveTo>
                    <a:pt x="718349" y="139049"/>
                  </a:moveTo>
                  <a:lnTo>
                    <a:pt x="0" y="139049"/>
                  </a:lnTo>
                  <a:lnTo>
                    <a:pt x="0" y="0"/>
                  </a:lnTo>
                  <a:lnTo>
                    <a:pt x="718349" y="0"/>
                  </a:lnTo>
                  <a:lnTo>
                    <a:pt x="718349" y="13904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053224" y="3396474"/>
              <a:ext cx="46355" cy="185420"/>
            </a:xfrm>
            <a:custGeom>
              <a:avLst/>
              <a:gdLst/>
              <a:ahLst/>
              <a:cxnLst/>
              <a:rect l="l" t="t" r="r" b="b"/>
              <a:pathLst>
                <a:path w="46354" h="185420">
                  <a:moveTo>
                    <a:pt x="0" y="185399"/>
                  </a:moveTo>
                  <a:lnTo>
                    <a:pt x="0" y="46349"/>
                  </a:lnTo>
                  <a:lnTo>
                    <a:pt x="46349" y="0"/>
                  </a:lnTo>
                  <a:lnTo>
                    <a:pt x="46349" y="139049"/>
                  </a:lnTo>
                  <a:lnTo>
                    <a:pt x="0" y="185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7334874" y="3396474"/>
              <a:ext cx="765175" cy="46355"/>
            </a:xfrm>
            <a:custGeom>
              <a:avLst/>
              <a:gdLst/>
              <a:ahLst/>
              <a:cxnLst/>
              <a:rect l="l" t="t" r="r" b="b"/>
              <a:pathLst>
                <a:path w="765175" h="46354">
                  <a:moveTo>
                    <a:pt x="718349" y="46349"/>
                  </a:moveTo>
                  <a:lnTo>
                    <a:pt x="0" y="46349"/>
                  </a:lnTo>
                  <a:lnTo>
                    <a:pt x="46349" y="0"/>
                  </a:lnTo>
                  <a:lnTo>
                    <a:pt x="764699" y="0"/>
                  </a:lnTo>
                  <a:lnTo>
                    <a:pt x="718349" y="4634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334874" y="3396474"/>
              <a:ext cx="765175" cy="185420"/>
            </a:xfrm>
            <a:custGeom>
              <a:avLst/>
              <a:gdLst/>
              <a:ahLst/>
              <a:cxnLst/>
              <a:rect l="l" t="t" r="r" b="b"/>
              <a:pathLst>
                <a:path w="765175" h="185420">
                  <a:moveTo>
                    <a:pt x="0" y="46349"/>
                  </a:moveTo>
                  <a:lnTo>
                    <a:pt x="46349" y="0"/>
                  </a:lnTo>
                  <a:lnTo>
                    <a:pt x="764699" y="0"/>
                  </a:lnTo>
                  <a:lnTo>
                    <a:pt x="764699" y="139049"/>
                  </a:lnTo>
                  <a:lnTo>
                    <a:pt x="718349" y="185399"/>
                  </a:lnTo>
                  <a:lnTo>
                    <a:pt x="0" y="185399"/>
                  </a:lnTo>
                  <a:lnTo>
                    <a:pt x="0" y="46349"/>
                  </a:lnTo>
                  <a:close/>
                </a:path>
                <a:path w="765175" h="185420">
                  <a:moveTo>
                    <a:pt x="0" y="46349"/>
                  </a:moveTo>
                  <a:lnTo>
                    <a:pt x="718349" y="46349"/>
                  </a:lnTo>
                  <a:lnTo>
                    <a:pt x="764699" y="0"/>
                  </a:lnTo>
                </a:path>
                <a:path w="765175" h="185420">
                  <a:moveTo>
                    <a:pt x="718349" y="46349"/>
                  </a:moveTo>
                  <a:lnTo>
                    <a:pt x="718349" y="185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/>
          <p:nvPr/>
        </p:nvSpPr>
        <p:spPr>
          <a:xfrm>
            <a:off x="6873625" y="3418589"/>
            <a:ext cx="372713" cy="1229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7275313" y="1085566"/>
            <a:ext cx="939800" cy="38925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54610" marR="5080" indent="-42545">
              <a:lnSpc>
                <a:spcPts val="1430"/>
              </a:lnSpc>
              <a:spcBef>
                <a:spcPts val="155"/>
              </a:spcBef>
            </a:pPr>
            <a:r>
              <a:rPr dirty="0" sz="1200" spc="-5">
                <a:latin typeface="Arial"/>
                <a:cs typeface="Arial"/>
              </a:rPr>
              <a:t>Class</a:t>
            </a:r>
            <a:r>
              <a:rPr dirty="0" sz="1200" spc="-9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scores:  </a:t>
            </a:r>
            <a:r>
              <a:rPr dirty="0" sz="1200" spc="-5">
                <a:latin typeface="Arial"/>
                <a:cs typeface="Arial"/>
              </a:rPr>
              <a:t>1000 </a:t>
            </a:r>
            <a:r>
              <a:rPr dirty="0" sz="1200">
                <a:latin typeface="Arial"/>
                <a:cs typeface="Arial"/>
              </a:rPr>
              <a:t>x 1 x</a:t>
            </a:r>
            <a:r>
              <a:rPr dirty="0" sz="1200" spc="-9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7328012" y="1480374"/>
            <a:ext cx="774700" cy="194945"/>
            <a:chOff x="7328012" y="1480374"/>
            <a:chExt cx="774700" cy="194945"/>
          </a:xfrm>
        </p:grpSpPr>
        <p:sp>
          <p:nvSpPr>
            <p:cNvPr id="58" name="object 58"/>
            <p:cNvSpPr/>
            <p:nvPr/>
          </p:nvSpPr>
          <p:spPr>
            <a:xfrm>
              <a:off x="7332774" y="1531487"/>
              <a:ext cx="718820" cy="139065"/>
            </a:xfrm>
            <a:custGeom>
              <a:avLst/>
              <a:gdLst/>
              <a:ahLst/>
              <a:cxnLst/>
              <a:rect l="l" t="t" r="r" b="b"/>
              <a:pathLst>
                <a:path w="718820" h="139064">
                  <a:moveTo>
                    <a:pt x="718349" y="139049"/>
                  </a:moveTo>
                  <a:lnTo>
                    <a:pt x="0" y="139049"/>
                  </a:lnTo>
                  <a:lnTo>
                    <a:pt x="0" y="0"/>
                  </a:lnTo>
                  <a:lnTo>
                    <a:pt x="718349" y="0"/>
                  </a:lnTo>
                  <a:lnTo>
                    <a:pt x="718349" y="13904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8051124" y="1485137"/>
              <a:ext cx="46355" cy="185420"/>
            </a:xfrm>
            <a:custGeom>
              <a:avLst/>
              <a:gdLst/>
              <a:ahLst/>
              <a:cxnLst/>
              <a:rect l="l" t="t" r="r" b="b"/>
              <a:pathLst>
                <a:path w="46354" h="185419">
                  <a:moveTo>
                    <a:pt x="0" y="185399"/>
                  </a:moveTo>
                  <a:lnTo>
                    <a:pt x="0" y="46349"/>
                  </a:lnTo>
                  <a:lnTo>
                    <a:pt x="46349" y="0"/>
                  </a:lnTo>
                  <a:lnTo>
                    <a:pt x="46349" y="139049"/>
                  </a:lnTo>
                  <a:lnTo>
                    <a:pt x="0" y="185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332774" y="1485137"/>
              <a:ext cx="765175" cy="46355"/>
            </a:xfrm>
            <a:custGeom>
              <a:avLst/>
              <a:gdLst/>
              <a:ahLst/>
              <a:cxnLst/>
              <a:rect l="l" t="t" r="r" b="b"/>
              <a:pathLst>
                <a:path w="765175" h="46355">
                  <a:moveTo>
                    <a:pt x="718349" y="46349"/>
                  </a:moveTo>
                  <a:lnTo>
                    <a:pt x="0" y="46349"/>
                  </a:lnTo>
                  <a:lnTo>
                    <a:pt x="46349" y="0"/>
                  </a:lnTo>
                  <a:lnTo>
                    <a:pt x="764699" y="0"/>
                  </a:lnTo>
                  <a:lnTo>
                    <a:pt x="718349" y="4634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332774" y="1485137"/>
              <a:ext cx="765175" cy="185420"/>
            </a:xfrm>
            <a:custGeom>
              <a:avLst/>
              <a:gdLst/>
              <a:ahLst/>
              <a:cxnLst/>
              <a:rect l="l" t="t" r="r" b="b"/>
              <a:pathLst>
                <a:path w="765175" h="185419">
                  <a:moveTo>
                    <a:pt x="0" y="46349"/>
                  </a:moveTo>
                  <a:lnTo>
                    <a:pt x="46349" y="0"/>
                  </a:lnTo>
                  <a:lnTo>
                    <a:pt x="764699" y="0"/>
                  </a:lnTo>
                  <a:lnTo>
                    <a:pt x="764699" y="139049"/>
                  </a:lnTo>
                  <a:lnTo>
                    <a:pt x="718349" y="185399"/>
                  </a:lnTo>
                  <a:lnTo>
                    <a:pt x="0" y="185399"/>
                  </a:lnTo>
                  <a:lnTo>
                    <a:pt x="0" y="46349"/>
                  </a:lnTo>
                  <a:close/>
                </a:path>
                <a:path w="765175" h="185419">
                  <a:moveTo>
                    <a:pt x="0" y="46349"/>
                  </a:moveTo>
                  <a:lnTo>
                    <a:pt x="718349" y="46349"/>
                  </a:lnTo>
                  <a:lnTo>
                    <a:pt x="764699" y="0"/>
                  </a:lnTo>
                </a:path>
                <a:path w="765175" h="185419">
                  <a:moveTo>
                    <a:pt x="718349" y="46349"/>
                  </a:moveTo>
                  <a:lnTo>
                    <a:pt x="718349" y="185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/>
          <p:nvPr/>
        </p:nvSpPr>
        <p:spPr>
          <a:xfrm>
            <a:off x="6871525" y="1507251"/>
            <a:ext cx="372713" cy="122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6660536" y="3077699"/>
            <a:ext cx="8356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1 x 1</a:t>
            </a:r>
            <a:r>
              <a:rPr dirty="0" sz="1400" spc="-1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68" name="object 6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69" name="object 6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5288685" y="1762200"/>
            <a:ext cx="8356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1 x 1</a:t>
            </a:r>
            <a:r>
              <a:rPr dirty="0" sz="1400" spc="-1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580187" y="1763649"/>
            <a:ext cx="8356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1 x 1</a:t>
            </a:r>
            <a:r>
              <a:rPr dirty="0" sz="1400" spc="-1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574421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/>
              <a:t>Efficient Sliding Window:</a:t>
            </a:r>
            <a:r>
              <a:rPr dirty="0" sz="3000" spc="-75"/>
              <a:t> </a:t>
            </a:r>
            <a:r>
              <a:rPr dirty="0" sz="3000" spc="-5"/>
              <a:t>Overfeat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3188118" y="856237"/>
            <a:ext cx="5146622" cy="2985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68850" y="1170738"/>
            <a:ext cx="242316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 b="1">
                <a:latin typeface="Arial"/>
                <a:cs typeface="Arial"/>
              </a:rPr>
              <a:t>Training </a:t>
            </a:r>
            <a:r>
              <a:rPr dirty="0" sz="1400" b="1">
                <a:latin typeface="Arial"/>
                <a:cs typeface="Arial"/>
              </a:rPr>
              <a:t>time: </a:t>
            </a:r>
            <a:r>
              <a:rPr dirty="0" sz="1400" spc="-5">
                <a:latin typeface="Arial"/>
                <a:cs typeface="Arial"/>
              </a:rPr>
              <a:t>Small image,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1  x 1 classifier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output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68850" y="2428038"/>
            <a:ext cx="2444750" cy="65786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 b="1">
                <a:latin typeface="Arial"/>
                <a:cs typeface="Arial"/>
              </a:rPr>
              <a:t>Test </a:t>
            </a:r>
            <a:r>
              <a:rPr dirty="0" sz="1400" b="1">
                <a:latin typeface="Arial"/>
                <a:cs typeface="Arial"/>
              </a:rPr>
              <a:t>time: </a:t>
            </a:r>
            <a:r>
              <a:rPr dirty="0" sz="1400" spc="-5">
                <a:latin typeface="Arial"/>
                <a:cs typeface="Arial"/>
              </a:rPr>
              <a:t>Larger image, </a:t>
            </a:r>
            <a:r>
              <a:rPr dirty="0" sz="1400">
                <a:latin typeface="Arial"/>
                <a:cs typeface="Arial"/>
              </a:rPr>
              <a:t>2 x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2  classifier </a:t>
            </a:r>
            <a:r>
              <a:rPr dirty="0" sz="1400" spc="-5">
                <a:latin typeface="Arial"/>
                <a:cs typeface="Arial"/>
              </a:rPr>
              <a:t>output, only extra  </a:t>
            </a:r>
            <a:r>
              <a:rPr dirty="0" sz="1400">
                <a:latin typeface="Arial"/>
                <a:cs typeface="Arial"/>
              </a:rPr>
              <a:t>compute </a:t>
            </a:r>
            <a:r>
              <a:rPr dirty="0" sz="1400" spc="-5">
                <a:latin typeface="Arial"/>
                <a:cs typeface="Arial"/>
              </a:rPr>
              <a:t>at </a:t>
            </a:r>
            <a:r>
              <a:rPr dirty="0" sz="1400">
                <a:latin typeface="Arial"/>
                <a:cs typeface="Arial"/>
              </a:rPr>
              <a:t>yellow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regions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225" y="4390037"/>
            <a:ext cx="684403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Sermanet et al, </a:t>
            </a:r>
            <a:r>
              <a:rPr dirty="0" sz="1100">
                <a:latin typeface="Arial"/>
                <a:cs typeface="Arial"/>
              </a:rPr>
              <a:t>“Integrated </a:t>
            </a:r>
            <a:r>
              <a:rPr dirty="0" sz="1100" spc="-5">
                <a:latin typeface="Arial"/>
                <a:cs typeface="Arial"/>
              </a:rPr>
              <a:t>Recognition, Localization and Detection using Convolutional Networks”, ICLR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2014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46493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ImageNet Classification </a:t>
            </a:r>
            <a:r>
              <a:rPr dirty="0" sz="3000"/>
              <a:t>+</a:t>
            </a:r>
            <a:r>
              <a:rPr dirty="0" sz="3000" spc="-100"/>
              <a:t> </a:t>
            </a:r>
            <a:r>
              <a:rPr dirty="0" sz="3000" spc="-5"/>
              <a:t>Localization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75501" y="1109662"/>
            <a:ext cx="3798976" cy="2971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72599" y="1075763"/>
            <a:ext cx="3602354" cy="2962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AlexNet</a:t>
            </a:r>
            <a:r>
              <a:rPr dirty="0" sz="1400" spc="-5">
                <a:latin typeface="Arial"/>
                <a:cs typeface="Arial"/>
              </a:rPr>
              <a:t>: Localization </a:t>
            </a:r>
            <a:r>
              <a:rPr dirty="0" sz="1400">
                <a:latin typeface="Arial"/>
                <a:cs typeface="Arial"/>
              </a:rPr>
              <a:t>method </a:t>
            </a:r>
            <a:r>
              <a:rPr dirty="0" sz="1400" spc="-5">
                <a:latin typeface="Arial"/>
                <a:cs typeface="Arial"/>
              </a:rPr>
              <a:t>not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published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</a:pPr>
            <a:r>
              <a:rPr dirty="0" sz="1400" spc="-5" b="1">
                <a:latin typeface="Arial"/>
                <a:cs typeface="Arial"/>
              </a:rPr>
              <a:t>Overfeat</a:t>
            </a:r>
            <a:r>
              <a:rPr dirty="0" sz="1400" spc="-5">
                <a:latin typeface="Arial"/>
                <a:cs typeface="Arial"/>
              </a:rPr>
              <a:t>: </a:t>
            </a:r>
            <a:r>
              <a:rPr dirty="0" sz="1400">
                <a:latin typeface="Arial"/>
                <a:cs typeface="Arial"/>
              </a:rPr>
              <a:t>Multiscale convolutional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regression  </a:t>
            </a:r>
            <a:r>
              <a:rPr dirty="0" sz="1400" spc="-5">
                <a:latin typeface="Arial"/>
                <a:cs typeface="Arial"/>
              </a:rPr>
              <a:t>with box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merging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Arial"/>
              <a:cs typeface="Arial"/>
            </a:endParaRPr>
          </a:p>
          <a:p>
            <a:pPr marL="12700" marR="124460">
              <a:lnSpc>
                <a:spcPts val="1650"/>
              </a:lnSpc>
            </a:pPr>
            <a:r>
              <a:rPr dirty="0" sz="1400" spc="-5" b="1">
                <a:latin typeface="Arial"/>
                <a:cs typeface="Arial"/>
              </a:rPr>
              <a:t>VGG</a:t>
            </a:r>
            <a:r>
              <a:rPr dirty="0" sz="1400" spc="-5">
                <a:latin typeface="Arial"/>
                <a:cs typeface="Arial"/>
              </a:rPr>
              <a:t>: Same as Overfeat, but fewer </a:t>
            </a:r>
            <a:r>
              <a:rPr dirty="0" sz="1400">
                <a:latin typeface="Arial"/>
                <a:cs typeface="Arial"/>
              </a:rPr>
              <a:t>scales  </a:t>
            </a:r>
            <a:r>
              <a:rPr dirty="0" sz="1400" spc="-5">
                <a:latin typeface="Arial"/>
                <a:cs typeface="Arial"/>
              </a:rPr>
              <a:t>and locations; </a:t>
            </a:r>
            <a:r>
              <a:rPr dirty="0" sz="1400">
                <a:latin typeface="Arial"/>
                <a:cs typeface="Arial"/>
              </a:rPr>
              <a:t>simpler method, </a:t>
            </a:r>
            <a:r>
              <a:rPr dirty="0" sz="1400" spc="-5">
                <a:latin typeface="Arial"/>
                <a:cs typeface="Arial"/>
              </a:rPr>
              <a:t>gains all due  to deeper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Arial"/>
              <a:cs typeface="Arial"/>
            </a:endParaRPr>
          </a:p>
          <a:p>
            <a:pPr marL="12700" marR="75565">
              <a:lnSpc>
                <a:spcPts val="1650"/>
              </a:lnSpc>
            </a:pPr>
            <a:r>
              <a:rPr dirty="0" sz="1400" spc="-5" b="1">
                <a:latin typeface="Arial"/>
                <a:cs typeface="Arial"/>
              </a:rPr>
              <a:t>ResNet: </a:t>
            </a:r>
            <a:r>
              <a:rPr dirty="0" sz="1400" spc="-5">
                <a:latin typeface="Arial"/>
                <a:cs typeface="Arial"/>
              </a:rPr>
              <a:t>Different localization </a:t>
            </a:r>
            <a:r>
              <a:rPr dirty="0" sz="1400">
                <a:latin typeface="Arial"/>
                <a:cs typeface="Arial"/>
              </a:rPr>
              <a:t>method (RPN)  </a:t>
            </a:r>
            <a:r>
              <a:rPr dirty="0" sz="1400" spc="-5">
                <a:latin typeface="Arial"/>
                <a:cs typeface="Arial"/>
              </a:rPr>
              <a:t>and </a:t>
            </a:r>
            <a:r>
              <a:rPr dirty="0" sz="1400">
                <a:latin typeface="Arial"/>
                <a:cs typeface="Arial"/>
              </a:rPr>
              <a:t>much </a:t>
            </a:r>
            <a:r>
              <a:rPr dirty="0" sz="1400" spc="-5">
                <a:latin typeface="Arial"/>
                <a:cs typeface="Arial"/>
              </a:rPr>
              <a:t>deeper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450" y="1600212"/>
            <a:ext cx="2007149" cy="1665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0973" y="1011964"/>
            <a:ext cx="16764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D9D9D9"/>
                </a:solidFill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86080" y="846265"/>
            <a:ext cx="170878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+</a:t>
            </a:r>
            <a:r>
              <a:rPr dirty="0" sz="2000" spc="-110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Localization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395605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Computer </a:t>
            </a:r>
            <a:r>
              <a:rPr dirty="0" sz="3000" spc="-10"/>
              <a:t>Vision</a:t>
            </a:r>
            <a:r>
              <a:rPr dirty="0" sz="3000" spc="-90"/>
              <a:t> </a:t>
            </a:r>
            <a:r>
              <a:rPr dirty="0" sz="3000" spc="-5"/>
              <a:t>Tasks</a:t>
            </a:r>
            <a:endParaRPr sz="3000"/>
          </a:p>
        </p:txBody>
      </p:sp>
      <p:grpSp>
        <p:nvGrpSpPr>
          <p:cNvPr id="6" name="object 6"/>
          <p:cNvGrpSpPr/>
          <p:nvPr/>
        </p:nvGrpSpPr>
        <p:grpSpPr>
          <a:xfrm>
            <a:off x="2338088" y="1587039"/>
            <a:ext cx="2007235" cy="1741805"/>
            <a:chOff x="2338088" y="1587039"/>
            <a:chExt cx="2007235" cy="1741805"/>
          </a:xfrm>
        </p:grpSpPr>
        <p:sp>
          <p:nvSpPr>
            <p:cNvPr id="7" name="object 7"/>
            <p:cNvSpPr/>
            <p:nvPr/>
          </p:nvSpPr>
          <p:spPr>
            <a:xfrm>
              <a:off x="2338088" y="1607053"/>
              <a:ext cx="2007151" cy="16652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88329" y="1625139"/>
              <a:ext cx="1019175" cy="1665605"/>
            </a:xfrm>
            <a:custGeom>
              <a:avLst/>
              <a:gdLst/>
              <a:ahLst/>
              <a:cxnLst/>
              <a:rect l="l" t="t" r="r" b="b"/>
              <a:pathLst>
                <a:path w="1019175" h="1665604">
                  <a:moveTo>
                    <a:pt x="0" y="0"/>
                  </a:moveTo>
                  <a:lnTo>
                    <a:pt x="1019096" y="0"/>
                  </a:lnTo>
                  <a:lnTo>
                    <a:pt x="1019096" y="1665414"/>
                  </a:lnTo>
                  <a:lnTo>
                    <a:pt x="0" y="1665414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4430738" y="1613518"/>
            <a:ext cx="2227580" cy="1670685"/>
            <a:chOff x="4430738" y="1613518"/>
            <a:chExt cx="2227580" cy="1670685"/>
          </a:xfrm>
        </p:grpSpPr>
        <p:sp>
          <p:nvSpPr>
            <p:cNvPr id="10" name="object 10"/>
            <p:cNvSpPr/>
            <p:nvPr/>
          </p:nvSpPr>
          <p:spPr>
            <a:xfrm>
              <a:off x="4430738" y="1613518"/>
              <a:ext cx="2227377" cy="16705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03576" y="2064665"/>
              <a:ext cx="945515" cy="788035"/>
            </a:xfrm>
            <a:custGeom>
              <a:avLst/>
              <a:gdLst/>
              <a:ahLst/>
              <a:cxnLst/>
              <a:rect l="l" t="t" r="r" b="b"/>
              <a:pathLst>
                <a:path w="945514" h="788035">
                  <a:moveTo>
                    <a:pt x="0" y="19622"/>
                  </a:moveTo>
                  <a:lnTo>
                    <a:pt x="677907" y="19622"/>
                  </a:lnTo>
                  <a:lnTo>
                    <a:pt x="677907" y="787917"/>
                  </a:lnTo>
                  <a:lnTo>
                    <a:pt x="0" y="787917"/>
                  </a:lnTo>
                  <a:lnTo>
                    <a:pt x="0" y="19622"/>
                  </a:lnTo>
                  <a:close/>
                </a:path>
                <a:path w="945514" h="788035">
                  <a:moveTo>
                    <a:pt x="378424" y="0"/>
                  </a:moveTo>
                  <a:lnTo>
                    <a:pt x="945274" y="0"/>
                  </a:lnTo>
                  <a:lnTo>
                    <a:pt x="945274" y="600833"/>
                  </a:lnTo>
                  <a:lnTo>
                    <a:pt x="378424" y="600833"/>
                  </a:lnTo>
                  <a:lnTo>
                    <a:pt x="378424" y="0"/>
                  </a:lnTo>
                  <a:close/>
                </a:path>
              </a:pathLst>
            </a:custGeom>
            <a:ln w="38099">
              <a:solidFill>
                <a:srgbClr val="F4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09706" y="1714299"/>
              <a:ext cx="1128395" cy="1445895"/>
            </a:xfrm>
            <a:custGeom>
              <a:avLst/>
              <a:gdLst/>
              <a:ahLst/>
              <a:cxnLst/>
              <a:rect l="l" t="t" r="r" b="b"/>
              <a:pathLst>
                <a:path w="1128395" h="1445895">
                  <a:moveTo>
                    <a:pt x="0" y="0"/>
                  </a:moveTo>
                  <a:lnTo>
                    <a:pt x="1128094" y="0"/>
                  </a:lnTo>
                  <a:lnTo>
                    <a:pt x="1128094" y="1445852"/>
                  </a:lnTo>
                  <a:lnTo>
                    <a:pt x="0" y="144585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C9DAF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309452" y="2739043"/>
              <a:ext cx="353695" cy="421640"/>
            </a:xfrm>
            <a:custGeom>
              <a:avLst/>
              <a:gdLst/>
              <a:ahLst/>
              <a:cxnLst/>
              <a:rect l="l" t="t" r="r" b="b"/>
              <a:pathLst>
                <a:path w="353695" h="421639">
                  <a:moveTo>
                    <a:pt x="0" y="0"/>
                  </a:moveTo>
                  <a:lnTo>
                    <a:pt x="353142" y="0"/>
                  </a:lnTo>
                  <a:lnTo>
                    <a:pt x="353142" y="421108"/>
                  </a:lnTo>
                  <a:lnTo>
                    <a:pt x="0" y="42110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523076" y="998665"/>
            <a:ext cx="2040889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D9D9D9"/>
                </a:solidFill>
                <a:latin typeface="Arial"/>
                <a:cs typeface="Arial"/>
              </a:rPr>
              <a:t>Object</a:t>
            </a:r>
            <a:r>
              <a:rPr dirty="0" sz="2000" spc="-80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D9D9D9"/>
                </a:solidFill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743622" y="1607899"/>
            <a:ext cx="2242820" cy="1682114"/>
            <a:chOff x="6743622" y="1607899"/>
            <a:chExt cx="2242820" cy="1682114"/>
          </a:xfrm>
        </p:grpSpPr>
        <p:sp>
          <p:nvSpPr>
            <p:cNvPr id="16" name="object 16"/>
            <p:cNvSpPr/>
            <p:nvPr/>
          </p:nvSpPr>
          <p:spPr>
            <a:xfrm>
              <a:off x="6743622" y="1607899"/>
              <a:ext cx="2242359" cy="16817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921678" y="2046046"/>
              <a:ext cx="895985" cy="760730"/>
            </a:xfrm>
            <a:custGeom>
              <a:avLst/>
              <a:gdLst/>
              <a:ahLst/>
              <a:cxnLst/>
              <a:rect l="l" t="t" r="r" b="b"/>
              <a:pathLst>
                <a:path w="895984" h="760730">
                  <a:moveTo>
                    <a:pt x="895477" y="540435"/>
                  </a:moveTo>
                  <a:lnTo>
                    <a:pt x="857783" y="443026"/>
                  </a:lnTo>
                  <a:lnTo>
                    <a:pt x="804354" y="311061"/>
                  </a:lnTo>
                  <a:lnTo>
                    <a:pt x="804354" y="147675"/>
                  </a:lnTo>
                  <a:lnTo>
                    <a:pt x="779221" y="6286"/>
                  </a:lnTo>
                  <a:lnTo>
                    <a:pt x="744664" y="0"/>
                  </a:lnTo>
                  <a:lnTo>
                    <a:pt x="678675" y="84836"/>
                  </a:lnTo>
                  <a:lnTo>
                    <a:pt x="590702" y="97409"/>
                  </a:lnTo>
                  <a:lnTo>
                    <a:pt x="551408" y="86334"/>
                  </a:lnTo>
                  <a:lnTo>
                    <a:pt x="551408" y="442125"/>
                  </a:lnTo>
                  <a:lnTo>
                    <a:pt x="549859" y="439889"/>
                  </a:lnTo>
                  <a:lnTo>
                    <a:pt x="541807" y="398348"/>
                  </a:lnTo>
                  <a:lnTo>
                    <a:pt x="551408" y="442125"/>
                  </a:lnTo>
                  <a:lnTo>
                    <a:pt x="551408" y="86334"/>
                  </a:lnTo>
                  <a:lnTo>
                    <a:pt x="477278" y="65417"/>
                  </a:lnTo>
                  <a:lnTo>
                    <a:pt x="471309" y="34569"/>
                  </a:lnTo>
                  <a:lnTo>
                    <a:pt x="392747" y="37706"/>
                  </a:lnTo>
                  <a:lnTo>
                    <a:pt x="367614" y="141389"/>
                  </a:lnTo>
                  <a:lnTo>
                    <a:pt x="263931" y="166522"/>
                  </a:lnTo>
                  <a:lnTo>
                    <a:pt x="185381" y="91122"/>
                  </a:lnTo>
                  <a:lnTo>
                    <a:pt x="131965" y="116255"/>
                  </a:lnTo>
                  <a:lnTo>
                    <a:pt x="144526" y="307924"/>
                  </a:lnTo>
                  <a:lnTo>
                    <a:pt x="179095" y="411619"/>
                  </a:lnTo>
                  <a:lnTo>
                    <a:pt x="109969" y="342493"/>
                  </a:lnTo>
                  <a:lnTo>
                    <a:pt x="15709" y="433616"/>
                  </a:lnTo>
                  <a:lnTo>
                    <a:pt x="0" y="556145"/>
                  </a:lnTo>
                  <a:lnTo>
                    <a:pt x="160248" y="618985"/>
                  </a:lnTo>
                  <a:lnTo>
                    <a:pt x="229362" y="760374"/>
                  </a:lnTo>
                  <a:lnTo>
                    <a:pt x="681824" y="754087"/>
                  </a:lnTo>
                  <a:lnTo>
                    <a:pt x="678675" y="675538"/>
                  </a:lnTo>
                  <a:lnTo>
                    <a:pt x="590702" y="600138"/>
                  </a:lnTo>
                  <a:lnTo>
                    <a:pt x="615048" y="536206"/>
                  </a:lnTo>
                  <a:lnTo>
                    <a:pt x="615835" y="537298"/>
                  </a:lnTo>
                  <a:lnTo>
                    <a:pt x="600125" y="584415"/>
                  </a:lnTo>
                  <a:lnTo>
                    <a:pt x="766660" y="565569"/>
                  </a:lnTo>
                  <a:lnTo>
                    <a:pt x="895477" y="540435"/>
                  </a:lnTo>
                  <a:close/>
                </a:path>
              </a:pathLst>
            </a:custGeom>
            <a:solidFill>
              <a:srgbClr val="F4CCCC">
                <a:alpha val="5394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751186" y="1703565"/>
              <a:ext cx="1052830" cy="1414145"/>
            </a:xfrm>
            <a:custGeom>
              <a:avLst/>
              <a:gdLst/>
              <a:ahLst/>
              <a:cxnLst/>
              <a:rect l="l" t="t" r="r" b="b"/>
              <a:pathLst>
                <a:path w="1052829" h="1414145">
                  <a:moveTo>
                    <a:pt x="452444" y="1413918"/>
                  </a:moveTo>
                  <a:lnTo>
                    <a:pt x="241932" y="1344787"/>
                  </a:lnTo>
                  <a:lnTo>
                    <a:pt x="65973" y="1247390"/>
                  </a:lnTo>
                  <a:lnTo>
                    <a:pt x="141378" y="860920"/>
                  </a:lnTo>
                  <a:lnTo>
                    <a:pt x="72260" y="716383"/>
                  </a:lnTo>
                  <a:lnTo>
                    <a:pt x="150809" y="496441"/>
                  </a:lnTo>
                  <a:lnTo>
                    <a:pt x="0" y="336200"/>
                  </a:lnTo>
                  <a:lnTo>
                    <a:pt x="207366" y="6287"/>
                  </a:lnTo>
                  <a:lnTo>
                    <a:pt x="364464" y="0"/>
                  </a:lnTo>
                  <a:lnTo>
                    <a:pt x="694377" y="100540"/>
                  </a:lnTo>
                  <a:lnTo>
                    <a:pt x="776070" y="351904"/>
                  </a:lnTo>
                  <a:lnTo>
                    <a:pt x="688104" y="487010"/>
                  </a:lnTo>
                  <a:lnTo>
                    <a:pt x="1052569" y="1137419"/>
                  </a:lnTo>
                  <a:lnTo>
                    <a:pt x="992881" y="1363634"/>
                  </a:lnTo>
                  <a:lnTo>
                    <a:pt x="452444" y="1413918"/>
                  </a:lnTo>
                  <a:close/>
                </a:path>
              </a:pathLst>
            </a:custGeom>
            <a:solidFill>
              <a:srgbClr val="C9DAF7">
                <a:alpha val="477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660062" y="2784428"/>
              <a:ext cx="327025" cy="339725"/>
            </a:xfrm>
            <a:custGeom>
              <a:avLst/>
              <a:gdLst/>
              <a:ahLst/>
              <a:cxnLst/>
              <a:rect l="l" t="t" r="r" b="b"/>
              <a:pathLst>
                <a:path w="327025" h="339725">
                  <a:moveTo>
                    <a:pt x="241933" y="339330"/>
                  </a:moveTo>
                  <a:lnTo>
                    <a:pt x="0" y="295347"/>
                  </a:lnTo>
                  <a:lnTo>
                    <a:pt x="69117" y="160241"/>
                  </a:lnTo>
                  <a:lnTo>
                    <a:pt x="34565" y="100540"/>
                  </a:lnTo>
                  <a:lnTo>
                    <a:pt x="75405" y="0"/>
                  </a:lnTo>
                  <a:lnTo>
                    <a:pt x="194806" y="0"/>
                  </a:lnTo>
                  <a:lnTo>
                    <a:pt x="219942" y="97396"/>
                  </a:lnTo>
                  <a:lnTo>
                    <a:pt x="188519" y="169671"/>
                  </a:lnTo>
                  <a:lnTo>
                    <a:pt x="248219" y="191663"/>
                  </a:lnTo>
                  <a:lnTo>
                    <a:pt x="295346" y="169671"/>
                  </a:lnTo>
                  <a:lnTo>
                    <a:pt x="326769" y="248220"/>
                  </a:lnTo>
                  <a:lnTo>
                    <a:pt x="241933" y="339330"/>
                  </a:lnTo>
                  <a:close/>
                </a:path>
              </a:pathLst>
            </a:custGeom>
            <a:solidFill>
              <a:srgbClr val="93C47D">
                <a:alpha val="5394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7005301" y="846265"/>
            <a:ext cx="170180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2385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D9D9D9"/>
                </a:solidFill>
                <a:latin typeface="Arial"/>
                <a:cs typeface="Arial"/>
              </a:rPr>
              <a:t>Instance  Segmentation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450" y="1600212"/>
            <a:ext cx="2007149" cy="1665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0973" y="1011964"/>
            <a:ext cx="16764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D9D9D9"/>
                </a:solidFill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86080" y="846265"/>
            <a:ext cx="170878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D9D9D9"/>
                </a:solidFill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D9D9D9"/>
                </a:solidFill>
                <a:latin typeface="Arial"/>
                <a:cs typeface="Arial"/>
              </a:rPr>
              <a:t>+</a:t>
            </a:r>
            <a:r>
              <a:rPr dirty="0" sz="2000" spc="-110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D9D9D9"/>
                </a:solidFill>
                <a:latin typeface="Arial"/>
                <a:cs typeface="Arial"/>
              </a:rPr>
              <a:t>Localization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395605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Computer </a:t>
            </a:r>
            <a:r>
              <a:rPr dirty="0" sz="3000" spc="-10"/>
              <a:t>Vision</a:t>
            </a:r>
            <a:r>
              <a:rPr dirty="0" sz="3000" spc="-90"/>
              <a:t> </a:t>
            </a:r>
            <a:r>
              <a:rPr dirty="0" sz="3000" spc="-5"/>
              <a:t>Tasks</a:t>
            </a:r>
            <a:endParaRPr sz="3000"/>
          </a:p>
        </p:txBody>
      </p:sp>
      <p:grpSp>
        <p:nvGrpSpPr>
          <p:cNvPr id="6" name="object 6"/>
          <p:cNvGrpSpPr/>
          <p:nvPr/>
        </p:nvGrpSpPr>
        <p:grpSpPr>
          <a:xfrm>
            <a:off x="2338088" y="1587039"/>
            <a:ext cx="2007235" cy="1741805"/>
            <a:chOff x="2338088" y="1587039"/>
            <a:chExt cx="2007235" cy="1741805"/>
          </a:xfrm>
        </p:grpSpPr>
        <p:sp>
          <p:nvSpPr>
            <p:cNvPr id="7" name="object 7"/>
            <p:cNvSpPr/>
            <p:nvPr/>
          </p:nvSpPr>
          <p:spPr>
            <a:xfrm>
              <a:off x="2338088" y="1607053"/>
              <a:ext cx="2007151" cy="16652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88329" y="1625139"/>
              <a:ext cx="1019175" cy="1665605"/>
            </a:xfrm>
            <a:custGeom>
              <a:avLst/>
              <a:gdLst/>
              <a:ahLst/>
              <a:cxnLst/>
              <a:rect l="l" t="t" r="r" b="b"/>
              <a:pathLst>
                <a:path w="1019175" h="1665604">
                  <a:moveTo>
                    <a:pt x="0" y="0"/>
                  </a:moveTo>
                  <a:lnTo>
                    <a:pt x="1019096" y="0"/>
                  </a:lnTo>
                  <a:lnTo>
                    <a:pt x="1019096" y="1665414"/>
                  </a:lnTo>
                  <a:lnTo>
                    <a:pt x="0" y="1665414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4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6743622" y="1607899"/>
            <a:ext cx="2242820" cy="1682114"/>
            <a:chOff x="6743622" y="1607899"/>
            <a:chExt cx="2242820" cy="1682114"/>
          </a:xfrm>
        </p:grpSpPr>
        <p:sp>
          <p:nvSpPr>
            <p:cNvPr id="10" name="object 10"/>
            <p:cNvSpPr/>
            <p:nvPr/>
          </p:nvSpPr>
          <p:spPr>
            <a:xfrm>
              <a:off x="6743622" y="1607899"/>
              <a:ext cx="2242359" cy="16817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921678" y="2046046"/>
              <a:ext cx="895985" cy="760730"/>
            </a:xfrm>
            <a:custGeom>
              <a:avLst/>
              <a:gdLst/>
              <a:ahLst/>
              <a:cxnLst/>
              <a:rect l="l" t="t" r="r" b="b"/>
              <a:pathLst>
                <a:path w="895984" h="760730">
                  <a:moveTo>
                    <a:pt x="895477" y="540435"/>
                  </a:moveTo>
                  <a:lnTo>
                    <a:pt x="857783" y="443026"/>
                  </a:lnTo>
                  <a:lnTo>
                    <a:pt x="804354" y="311061"/>
                  </a:lnTo>
                  <a:lnTo>
                    <a:pt x="804354" y="147675"/>
                  </a:lnTo>
                  <a:lnTo>
                    <a:pt x="779221" y="6286"/>
                  </a:lnTo>
                  <a:lnTo>
                    <a:pt x="744664" y="0"/>
                  </a:lnTo>
                  <a:lnTo>
                    <a:pt x="678675" y="84836"/>
                  </a:lnTo>
                  <a:lnTo>
                    <a:pt x="590702" y="97409"/>
                  </a:lnTo>
                  <a:lnTo>
                    <a:pt x="551408" y="86334"/>
                  </a:lnTo>
                  <a:lnTo>
                    <a:pt x="551408" y="442125"/>
                  </a:lnTo>
                  <a:lnTo>
                    <a:pt x="549859" y="439889"/>
                  </a:lnTo>
                  <a:lnTo>
                    <a:pt x="541807" y="398348"/>
                  </a:lnTo>
                  <a:lnTo>
                    <a:pt x="551408" y="442125"/>
                  </a:lnTo>
                  <a:lnTo>
                    <a:pt x="551408" y="86334"/>
                  </a:lnTo>
                  <a:lnTo>
                    <a:pt x="477278" y="65417"/>
                  </a:lnTo>
                  <a:lnTo>
                    <a:pt x="471309" y="34569"/>
                  </a:lnTo>
                  <a:lnTo>
                    <a:pt x="392747" y="37706"/>
                  </a:lnTo>
                  <a:lnTo>
                    <a:pt x="367614" y="141389"/>
                  </a:lnTo>
                  <a:lnTo>
                    <a:pt x="263931" y="166522"/>
                  </a:lnTo>
                  <a:lnTo>
                    <a:pt x="185381" y="91122"/>
                  </a:lnTo>
                  <a:lnTo>
                    <a:pt x="131965" y="116255"/>
                  </a:lnTo>
                  <a:lnTo>
                    <a:pt x="144526" y="307924"/>
                  </a:lnTo>
                  <a:lnTo>
                    <a:pt x="179095" y="411619"/>
                  </a:lnTo>
                  <a:lnTo>
                    <a:pt x="109969" y="342493"/>
                  </a:lnTo>
                  <a:lnTo>
                    <a:pt x="15709" y="433616"/>
                  </a:lnTo>
                  <a:lnTo>
                    <a:pt x="0" y="556145"/>
                  </a:lnTo>
                  <a:lnTo>
                    <a:pt x="160248" y="618985"/>
                  </a:lnTo>
                  <a:lnTo>
                    <a:pt x="229362" y="760374"/>
                  </a:lnTo>
                  <a:lnTo>
                    <a:pt x="681824" y="754087"/>
                  </a:lnTo>
                  <a:lnTo>
                    <a:pt x="678675" y="675538"/>
                  </a:lnTo>
                  <a:lnTo>
                    <a:pt x="590702" y="600138"/>
                  </a:lnTo>
                  <a:lnTo>
                    <a:pt x="615048" y="536206"/>
                  </a:lnTo>
                  <a:lnTo>
                    <a:pt x="615835" y="537298"/>
                  </a:lnTo>
                  <a:lnTo>
                    <a:pt x="600125" y="584415"/>
                  </a:lnTo>
                  <a:lnTo>
                    <a:pt x="766660" y="565569"/>
                  </a:lnTo>
                  <a:lnTo>
                    <a:pt x="895477" y="540435"/>
                  </a:lnTo>
                  <a:close/>
                </a:path>
              </a:pathLst>
            </a:custGeom>
            <a:solidFill>
              <a:srgbClr val="F4CCCC">
                <a:alpha val="5394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751186" y="1703565"/>
              <a:ext cx="1052830" cy="1414145"/>
            </a:xfrm>
            <a:custGeom>
              <a:avLst/>
              <a:gdLst/>
              <a:ahLst/>
              <a:cxnLst/>
              <a:rect l="l" t="t" r="r" b="b"/>
              <a:pathLst>
                <a:path w="1052829" h="1414145">
                  <a:moveTo>
                    <a:pt x="452444" y="1413918"/>
                  </a:moveTo>
                  <a:lnTo>
                    <a:pt x="241932" y="1344787"/>
                  </a:lnTo>
                  <a:lnTo>
                    <a:pt x="65973" y="1247390"/>
                  </a:lnTo>
                  <a:lnTo>
                    <a:pt x="141378" y="860920"/>
                  </a:lnTo>
                  <a:lnTo>
                    <a:pt x="72260" y="716383"/>
                  </a:lnTo>
                  <a:lnTo>
                    <a:pt x="150809" y="496441"/>
                  </a:lnTo>
                  <a:lnTo>
                    <a:pt x="0" y="336200"/>
                  </a:lnTo>
                  <a:lnTo>
                    <a:pt x="207366" y="6287"/>
                  </a:lnTo>
                  <a:lnTo>
                    <a:pt x="364464" y="0"/>
                  </a:lnTo>
                  <a:lnTo>
                    <a:pt x="694377" y="100540"/>
                  </a:lnTo>
                  <a:lnTo>
                    <a:pt x="776070" y="351904"/>
                  </a:lnTo>
                  <a:lnTo>
                    <a:pt x="688104" y="487010"/>
                  </a:lnTo>
                  <a:lnTo>
                    <a:pt x="1052569" y="1137419"/>
                  </a:lnTo>
                  <a:lnTo>
                    <a:pt x="992881" y="1363634"/>
                  </a:lnTo>
                  <a:lnTo>
                    <a:pt x="452444" y="1413918"/>
                  </a:lnTo>
                  <a:close/>
                </a:path>
              </a:pathLst>
            </a:custGeom>
            <a:solidFill>
              <a:srgbClr val="C9DAF7">
                <a:alpha val="477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660062" y="2784428"/>
              <a:ext cx="327025" cy="339725"/>
            </a:xfrm>
            <a:custGeom>
              <a:avLst/>
              <a:gdLst/>
              <a:ahLst/>
              <a:cxnLst/>
              <a:rect l="l" t="t" r="r" b="b"/>
              <a:pathLst>
                <a:path w="327025" h="339725">
                  <a:moveTo>
                    <a:pt x="241933" y="339330"/>
                  </a:moveTo>
                  <a:lnTo>
                    <a:pt x="0" y="295347"/>
                  </a:lnTo>
                  <a:lnTo>
                    <a:pt x="69117" y="160241"/>
                  </a:lnTo>
                  <a:lnTo>
                    <a:pt x="34565" y="100540"/>
                  </a:lnTo>
                  <a:lnTo>
                    <a:pt x="75405" y="0"/>
                  </a:lnTo>
                  <a:lnTo>
                    <a:pt x="194806" y="0"/>
                  </a:lnTo>
                  <a:lnTo>
                    <a:pt x="219942" y="97396"/>
                  </a:lnTo>
                  <a:lnTo>
                    <a:pt x="188519" y="169671"/>
                  </a:lnTo>
                  <a:lnTo>
                    <a:pt x="248219" y="191663"/>
                  </a:lnTo>
                  <a:lnTo>
                    <a:pt x="295346" y="169671"/>
                  </a:lnTo>
                  <a:lnTo>
                    <a:pt x="326769" y="248220"/>
                  </a:lnTo>
                  <a:lnTo>
                    <a:pt x="241933" y="339330"/>
                  </a:lnTo>
                  <a:close/>
                </a:path>
              </a:pathLst>
            </a:custGeom>
            <a:solidFill>
              <a:srgbClr val="93C47D">
                <a:alpha val="5394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005301" y="846265"/>
            <a:ext cx="170180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2385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D9D9D9"/>
                </a:solidFill>
                <a:latin typeface="Arial"/>
                <a:cs typeface="Arial"/>
              </a:rPr>
              <a:t>Instance  Segmentation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30738" y="1613518"/>
            <a:ext cx="2227580" cy="1670685"/>
            <a:chOff x="4430738" y="1613518"/>
            <a:chExt cx="2227580" cy="1670685"/>
          </a:xfrm>
        </p:grpSpPr>
        <p:sp>
          <p:nvSpPr>
            <p:cNvPr id="16" name="object 16"/>
            <p:cNvSpPr/>
            <p:nvPr/>
          </p:nvSpPr>
          <p:spPr>
            <a:xfrm>
              <a:off x="4430738" y="1613518"/>
              <a:ext cx="2227377" cy="16705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603576" y="2064665"/>
              <a:ext cx="945515" cy="788035"/>
            </a:xfrm>
            <a:custGeom>
              <a:avLst/>
              <a:gdLst/>
              <a:ahLst/>
              <a:cxnLst/>
              <a:rect l="l" t="t" r="r" b="b"/>
              <a:pathLst>
                <a:path w="945514" h="788035">
                  <a:moveTo>
                    <a:pt x="0" y="19622"/>
                  </a:moveTo>
                  <a:lnTo>
                    <a:pt x="677907" y="19622"/>
                  </a:lnTo>
                  <a:lnTo>
                    <a:pt x="677907" y="787917"/>
                  </a:lnTo>
                  <a:lnTo>
                    <a:pt x="0" y="787917"/>
                  </a:lnTo>
                  <a:lnTo>
                    <a:pt x="0" y="19622"/>
                  </a:lnTo>
                  <a:close/>
                </a:path>
                <a:path w="945514" h="788035">
                  <a:moveTo>
                    <a:pt x="378424" y="0"/>
                  </a:moveTo>
                  <a:lnTo>
                    <a:pt x="945274" y="0"/>
                  </a:lnTo>
                  <a:lnTo>
                    <a:pt x="945274" y="600833"/>
                  </a:lnTo>
                  <a:lnTo>
                    <a:pt x="378424" y="600833"/>
                  </a:lnTo>
                  <a:lnTo>
                    <a:pt x="378424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409706" y="1714299"/>
              <a:ext cx="1128395" cy="1445895"/>
            </a:xfrm>
            <a:custGeom>
              <a:avLst/>
              <a:gdLst/>
              <a:ahLst/>
              <a:cxnLst/>
              <a:rect l="l" t="t" r="r" b="b"/>
              <a:pathLst>
                <a:path w="1128395" h="1445895">
                  <a:moveTo>
                    <a:pt x="0" y="0"/>
                  </a:moveTo>
                  <a:lnTo>
                    <a:pt x="1128094" y="0"/>
                  </a:lnTo>
                  <a:lnTo>
                    <a:pt x="1128094" y="1445852"/>
                  </a:lnTo>
                  <a:lnTo>
                    <a:pt x="0" y="144585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09452" y="2739043"/>
              <a:ext cx="353695" cy="421640"/>
            </a:xfrm>
            <a:custGeom>
              <a:avLst/>
              <a:gdLst/>
              <a:ahLst/>
              <a:cxnLst/>
              <a:rect l="l" t="t" r="r" b="b"/>
              <a:pathLst>
                <a:path w="353695" h="421639">
                  <a:moveTo>
                    <a:pt x="0" y="0"/>
                  </a:moveTo>
                  <a:lnTo>
                    <a:pt x="353142" y="0"/>
                  </a:lnTo>
                  <a:lnTo>
                    <a:pt x="353142" y="421108"/>
                  </a:lnTo>
                  <a:lnTo>
                    <a:pt x="0" y="42110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4523076" y="998665"/>
            <a:ext cx="2040889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Arial"/>
                <a:cs typeface="Arial"/>
              </a:rPr>
              <a:t>Object</a:t>
            </a:r>
            <a:r>
              <a:rPr dirty="0" sz="2000" spc="-80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38594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Detection as</a:t>
            </a:r>
            <a:r>
              <a:rPr dirty="0" sz="3000" spc="-90"/>
              <a:t> </a:t>
            </a:r>
            <a:r>
              <a:rPr dirty="0" sz="3000" spc="-5"/>
              <a:t>Regression?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274263" y="1654193"/>
            <a:ext cx="2227376" cy="16705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3931475" y="2408494"/>
            <a:ext cx="1948814" cy="164465"/>
            <a:chOff x="3931475" y="2408494"/>
            <a:chExt cx="1948814" cy="164465"/>
          </a:xfrm>
        </p:grpSpPr>
        <p:sp>
          <p:nvSpPr>
            <p:cNvPr id="5" name="object 5"/>
            <p:cNvSpPr/>
            <p:nvPr/>
          </p:nvSpPr>
          <p:spPr>
            <a:xfrm>
              <a:off x="3931475" y="2490475"/>
              <a:ext cx="1757045" cy="0"/>
            </a:xfrm>
            <a:custGeom>
              <a:avLst/>
              <a:gdLst/>
              <a:ahLst/>
              <a:cxnLst/>
              <a:rect l="l" t="t" r="r" b="b"/>
              <a:pathLst>
                <a:path w="1757045" h="0">
                  <a:moveTo>
                    <a:pt x="0" y="0"/>
                  </a:moveTo>
                  <a:lnTo>
                    <a:pt x="17564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668925" y="2408494"/>
              <a:ext cx="211001" cy="1639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6199775" y="1349357"/>
            <a:ext cx="2378075" cy="2200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DOG, </a:t>
            </a:r>
            <a:r>
              <a:rPr dirty="0" sz="2400">
                <a:latin typeface="Arial"/>
                <a:cs typeface="Arial"/>
              </a:rPr>
              <a:t>(x, y, </a:t>
            </a:r>
            <a:r>
              <a:rPr dirty="0" sz="2400" spc="-5">
                <a:latin typeface="Arial"/>
                <a:cs typeface="Arial"/>
              </a:rPr>
              <a:t>w,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dirty="0" sz="2400" spc="-5">
                <a:latin typeface="Arial"/>
                <a:cs typeface="Arial"/>
              </a:rPr>
              <a:t>CAT, </a:t>
            </a:r>
            <a:r>
              <a:rPr dirty="0" sz="2400">
                <a:latin typeface="Arial"/>
                <a:cs typeface="Arial"/>
              </a:rPr>
              <a:t>(x, y, </a:t>
            </a:r>
            <a:r>
              <a:rPr dirty="0" sz="2400" spc="-5">
                <a:latin typeface="Arial"/>
                <a:cs typeface="Arial"/>
              </a:rPr>
              <a:t>w,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dirty="0" sz="2400" spc="-5">
                <a:latin typeface="Arial"/>
                <a:cs typeface="Arial"/>
              </a:rPr>
              <a:t>CAT, </a:t>
            </a:r>
            <a:r>
              <a:rPr dirty="0" sz="2400">
                <a:latin typeface="Arial"/>
                <a:cs typeface="Arial"/>
              </a:rPr>
              <a:t>(x, y, </a:t>
            </a:r>
            <a:r>
              <a:rPr dirty="0" sz="2400" spc="-5">
                <a:latin typeface="Arial"/>
                <a:cs typeface="Arial"/>
              </a:rPr>
              <a:t>w,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dirty="0" sz="2400" spc="-5">
                <a:latin typeface="Arial"/>
                <a:cs typeface="Arial"/>
              </a:rPr>
              <a:t>DUCK </a:t>
            </a:r>
            <a:r>
              <a:rPr dirty="0" sz="2400">
                <a:latin typeface="Arial"/>
                <a:cs typeface="Arial"/>
              </a:rPr>
              <a:t>(x, y, </a:t>
            </a:r>
            <a:r>
              <a:rPr dirty="0" sz="2400" spc="-5">
                <a:latin typeface="Arial"/>
                <a:cs typeface="Arial"/>
              </a:rPr>
              <a:t>w,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= </a:t>
            </a:r>
            <a:r>
              <a:rPr dirty="0" sz="2400" spc="-5">
                <a:latin typeface="Arial"/>
                <a:cs typeface="Arial"/>
              </a:rPr>
              <a:t>16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numbers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38594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Detection as</a:t>
            </a:r>
            <a:r>
              <a:rPr dirty="0" sz="3000" spc="-90"/>
              <a:t> </a:t>
            </a:r>
            <a:r>
              <a:rPr dirty="0" sz="3000" spc="-5"/>
              <a:t>Regression?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3931475" y="2408494"/>
            <a:ext cx="1948814" cy="164465"/>
            <a:chOff x="3931475" y="2408494"/>
            <a:chExt cx="1948814" cy="164465"/>
          </a:xfrm>
        </p:grpSpPr>
        <p:sp>
          <p:nvSpPr>
            <p:cNvPr id="4" name="object 4"/>
            <p:cNvSpPr/>
            <p:nvPr/>
          </p:nvSpPr>
          <p:spPr>
            <a:xfrm>
              <a:off x="3931475" y="2490475"/>
              <a:ext cx="1757045" cy="0"/>
            </a:xfrm>
            <a:custGeom>
              <a:avLst/>
              <a:gdLst/>
              <a:ahLst/>
              <a:cxnLst/>
              <a:rect l="l" t="t" r="r" b="b"/>
              <a:pathLst>
                <a:path w="1757045" h="0">
                  <a:moveTo>
                    <a:pt x="0" y="0"/>
                  </a:moveTo>
                  <a:lnTo>
                    <a:pt x="17564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68925" y="2408494"/>
              <a:ext cx="211001" cy="1639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199775" y="1349357"/>
            <a:ext cx="2292985" cy="1477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DOG, </a:t>
            </a:r>
            <a:r>
              <a:rPr dirty="0" sz="2400">
                <a:latin typeface="Arial"/>
                <a:cs typeface="Arial"/>
              </a:rPr>
              <a:t>(x, y, </a:t>
            </a:r>
            <a:r>
              <a:rPr dirty="0" sz="2400" spc="-5">
                <a:latin typeface="Arial"/>
                <a:cs typeface="Arial"/>
              </a:rPr>
              <a:t>w,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dirty="0" sz="2400" spc="-5">
                <a:latin typeface="Arial"/>
                <a:cs typeface="Arial"/>
              </a:rPr>
              <a:t>CAT, </a:t>
            </a:r>
            <a:r>
              <a:rPr dirty="0" sz="2400">
                <a:latin typeface="Arial"/>
                <a:cs typeface="Arial"/>
              </a:rPr>
              <a:t>(x, y, </a:t>
            </a:r>
            <a:r>
              <a:rPr dirty="0" sz="2400" spc="-5">
                <a:latin typeface="Arial"/>
                <a:cs typeface="Arial"/>
              </a:rPr>
              <a:t>w,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= 8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numbers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2649" y="1603275"/>
            <a:ext cx="2666049" cy="1774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35650" y="1260650"/>
            <a:ext cx="3576878" cy="2794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0425" y="155537"/>
            <a:ext cx="169862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latin typeface="Arial"/>
                <a:cs typeface="Arial"/>
              </a:rPr>
              <a:t>Pooling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616862" y="315837"/>
          <a:ext cx="1652270" cy="1731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575"/>
                <a:gridCol w="409575"/>
                <a:gridCol w="409575"/>
                <a:gridCol w="409575"/>
              </a:tblGrid>
              <a:tr h="430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31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033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31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31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31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</a:tr>
              <a:tr h="430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31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033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31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31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31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</a:tr>
              <a:tr h="430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31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033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31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31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31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</a:tr>
              <a:tr h="430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31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033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31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31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31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7413459" y="2155400"/>
            <a:ext cx="82550" cy="1200785"/>
            <a:chOff x="7413459" y="2155400"/>
            <a:chExt cx="82550" cy="1200785"/>
          </a:xfrm>
        </p:grpSpPr>
        <p:sp>
          <p:nvSpPr>
            <p:cNvPr id="6" name="object 6"/>
            <p:cNvSpPr/>
            <p:nvPr/>
          </p:nvSpPr>
          <p:spPr>
            <a:xfrm>
              <a:off x="7454449" y="2155400"/>
              <a:ext cx="0" cy="1104900"/>
            </a:xfrm>
            <a:custGeom>
              <a:avLst/>
              <a:gdLst/>
              <a:ahLst/>
              <a:cxnLst/>
              <a:rect l="l" t="t" r="r" b="b"/>
              <a:pathLst>
                <a:path w="0" h="1104900">
                  <a:moveTo>
                    <a:pt x="0" y="0"/>
                  </a:moveTo>
                  <a:lnTo>
                    <a:pt x="0" y="11045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13459" y="3250475"/>
              <a:ext cx="81980" cy="105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611725" y="2449568"/>
            <a:ext cx="889000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latin typeface="Arial"/>
                <a:cs typeface="Arial"/>
              </a:rPr>
              <a:t>2x2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max  </a:t>
            </a:r>
            <a:r>
              <a:rPr dirty="0" sz="1800" spc="-5">
                <a:latin typeface="Arial"/>
                <a:cs typeface="Arial"/>
              </a:rPr>
              <a:t>pooling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786957" y="4713450"/>
            <a:ext cx="217804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 sz="2000">
                <a:solidFill>
                  <a:srgbClr val="FFFFFF"/>
                </a:solidFill>
                <a:latin typeface="Arial"/>
                <a:cs typeface="Arial"/>
              </a:rPr>
              <a:t>1</a:t>
            </a:fld>
            <a:endParaRPr sz="20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010999" y="3451212"/>
          <a:ext cx="864235" cy="870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815"/>
                <a:gridCol w="424815"/>
              </a:tblGrid>
              <a:tr h="430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31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795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31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</a:tr>
              <a:tr h="430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31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795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31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38594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Detection as</a:t>
            </a:r>
            <a:r>
              <a:rPr dirty="0" sz="3000" spc="-90"/>
              <a:t> </a:t>
            </a:r>
            <a:r>
              <a:rPr dirty="0" sz="3000" spc="-5"/>
              <a:t>Regression?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3931475" y="2408494"/>
            <a:ext cx="1948814" cy="164465"/>
            <a:chOff x="3931475" y="2408494"/>
            <a:chExt cx="1948814" cy="164465"/>
          </a:xfrm>
        </p:grpSpPr>
        <p:sp>
          <p:nvSpPr>
            <p:cNvPr id="4" name="object 4"/>
            <p:cNvSpPr/>
            <p:nvPr/>
          </p:nvSpPr>
          <p:spPr>
            <a:xfrm>
              <a:off x="3931475" y="2490475"/>
              <a:ext cx="1757045" cy="0"/>
            </a:xfrm>
            <a:custGeom>
              <a:avLst/>
              <a:gdLst/>
              <a:ahLst/>
              <a:cxnLst/>
              <a:rect l="l" t="t" r="r" b="b"/>
              <a:pathLst>
                <a:path w="1757045" h="0">
                  <a:moveTo>
                    <a:pt x="0" y="0"/>
                  </a:moveTo>
                  <a:lnTo>
                    <a:pt x="17564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68925" y="2408494"/>
              <a:ext cx="211001" cy="1639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604150" y="1556425"/>
            <a:ext cx="3050948" cy="1868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580200" y="1349357"/>
            <a:ext cx="6922134" cy="3023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31690">
              <a:lnSpc>
                <a:spcPts val="2865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CAT, </a:t>
            </a:r>
            <a:r>
              <a:rPr dirty="0" sz="2400">
                <a:latin typeface="Arial"/>
                <a:cs typeface="Arial"/>
              </a:rPr>
              <a:t>(x, y, </a:t>
            </a:r>
            <a:r>
              <a:rPr dirty="0" sz="2400" spc="-5">
                <a:latin typeface="Arial"/>
                <a:cs typeface="Arial"/>
              </a:rPr>
              <a:t>w,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 marL="4631690">
              <a:lnSpc>
                <a:spcPts val="2850"/>
              </a:lnSpc>
            </a:pPr>
            <a:r>
              <a:rPr dirty="0" sz="2400" spc="-5">
                <a:latin typeface="Arial"/>
                <a:cs typeface="Arial"/>
              </a:rPr>
              <a:t>CAT, </a:t>
            </a:r>
            <a:r>
              <a:rPr dirty="0" sz="2400">
                <a:latin typeface="Arial"/>
                <a:cs typeface="Arial"/>
              </a:rPr>
              <a:t>(x, y, </a:t>
            </a:r>
            <a:r>
              <a:rPr dirty="0" sz="2400" spc="-5">
                <a:latin typeface="Arial"/>
                <a:cs typeface="Arial"/>
              </a:rPr>
              <a:t>w,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 marL="4631690">
              <a:lnSpc>
                <a:spcPts val="2850"/>
              </a:lnSpc>
            </a:pPr>
            <a:r>
              <a:rPr dirty="0" sz="2400">
                <a:latin typeface="Arial"/>
                <a:cs typeface="Arial"/>
              </a:rPr>
              <a:t>….</a:t>
            </a:r>
            <a:endParaRPr sz="2400">
              <a:latin typeface="Arial"/>
              <a:cs typeface="Arial"/>
            </a:endParaRPr>
          </a:p>
          <a:p>
            <a:pPr marL="4631690">
              <a:lnSpc>
                <a:spcPts val="2865"/>
              </a:lnSpc>
            </a:pPr>
            <a:r>
              <a:rPr dirty="0" sz="2400" spc="-5">
                <a:latin typeface="Arial"/>
                <a:cs typeface="Arial"/>
              </a:rPr>
              <a:t>CAT </a:t>
            </a:r>
            <a:r>
              <a:rPr dirty="0" sz="2400">
                <a:latin typeface="Arial"/>
                <a:cs typeface="Arial"/>
              </a:rPr>
              <a:t>(x, y, </a:t>
            </a:r>
            <a:r>
              <a:rPr dirty="0" sz="2400" spc="-5">
                <a:latin typeface="Arial"/>
                <a:cs typeface="Arial"/>
              </a:rPr>
              <a:t>w,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50">
              <a:latin typeface="Arial"/>
              <a:cs typeface="Arial"/>
            </a:endParaRPr>
          </a:p>
          <a:p>
            <a:pPr marL="463169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= many</a:t>
            </a:r>
            <a:r>
              <a:rPr dirty="0" sz="2400" spc="-1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numbers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000" spc="-5">
                <a:latin typeface="Arial"/>
                <a:cs typeface="Arial"/>
              </a:rPr>
              <a:t>Need </a:t>
            </a:r>
            <a:r>
              <a:rPr dirty="0" sz="3000">
                <a:latin typeface="Arial"/>
                <a:cs typeface="Arial"/>
              </a:rPr>
              <a:t>variable sized</a:t>
            </a:r>
            <a:r>
              <a:rPr dirty="0" sz="3000" spc="-25">
                <a:latin typeface="Arial"/>
                <a:cs typeface="Arial"/>
              </a:rPr>
              <a:t> </a:t>
            </a:r>
            <a:r>
              <a:rPr dirty="0" sz="3000" spc="-5">
                <a:latin typeface="Arial"/>
                <a:cs typeface="Arial"/>
              </a:rPr>
              <a:t>outputs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2650" y="1603275"/>
            <a:ext cx="3851275" cy="2563495"/>
            <a:chOff x="872650" y="1603275"/>
            <a:chExt cx="3851275" cy="2563495"/>
          </a:xfrm>
        </p:grpSpPr>
        <p:sp>
          <p:nvSpPr>
            <p:cNvPr id="3" name="object 3"/>
            <p:cNvSpPr/>
            <p:nvPr/>
          </p:nvSpPr>
          <p:spPr>
            <a:xfrm>
              <a:off x="872650" y="1603275"/>
              <a:ext cx="3851000" cy="25630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39099" y="1961224"/>
              <a:ext cx="1407795" cy="2075180"/>
            </a:xfrm>
            <a:custGeom>
              <a:avLst/>
              <a:gdLst/>
              <a:ahLst/>
              <a:cxnLst/>
              <a:rect l="l" t="t" r="r" b="b"/>
              <a:pathLst>
                <a:path w="1407795" h="2075179">
                  <a:moveTo>
                    <a:pt x="0" y="0"/>
                  </a:moveTo>
                  <a:lnTo>
                    <a:pt x="1407299" y="0"/>
                  </a:lnTo>
                  <a:lnTo>
                    <a:pt x="1407299" y="2074799"/>
                  </a:lnTo>
                  <a:lnTo>
                    <a:pt x="0" y="207479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4907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Detection as</a:t>
            </a:r>
            <a:r>
              <a:rPr dirty="0" sz="3000" spc="-90"/>
              <a:t> </a:t>
            </a:r>
            <a:r>
              <a:rPr dirty="0" sz="3000" spc="-5"/>
              <a:t>Classification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58350" y="2058784"/>
            <a:ext cx="1802764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980000"/>
                </a:solidFill>
                <a:latin typeface="Arial"/>
                <a:cs typeface="Arial"/>
              </a:rPr>
              <a:t>CAT?</a:t>
            </a:r>
            <a:r>
              <a:rPr dirty="0" sz="3000" spc="-55" b="1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980000"/>
                </a:solidFill>
                <a:latin typeface="Arial"/>
                <a:cs typeface="Arial"/>
              </a:rPr>
              <a:t>NO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000" spc="-5" b="1">
                <a:solidFill>
                  <a:srgbClr val="980000"/>
                </a:solidFill>
                <a:latin typeface="Arial"/>
                <a:cs typeface="Arial"/>
              </a:rPr>
              <a:t>DOG?</a:t>
            </a:r>
            <a:r>
              <a:rPr dirty="0" sz="3000" spc="-90" b="1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980000"/>
                </a:solidFill>
                <a:latin typeface="Arial"/>
                <a:cs typeface="Arial"/>
              </a:rPr>
              <a:t>NO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2650" y="1603275"/>
            <a:ext cx="3851275" cy="2563495"/>
            <a:chOff x="872650" y="1603275"/>
            <a:chExt cx="3851275" cy="2563495"/>
          </a:xfrm>
        </p:grpSpPr>
        <p:sp>
          <p:nvSpPr>
            <p:cNvPr id="3" name="object 3"/>
            <p:cNvSpPr/>
            <p:nvPr/>
          </p:nvSpPr>
          <p:spPr>
            <a:xfrm>
              <a:off x="872650" y="1603275"/>
              <a:ext cx="3851000" cy="25630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96299" y="1961224"/>
              <a:ext cx="1407795" cy="2075180"/>
            </a:xfrm>
            <a:custGeom>
              <a:avLst/>
              <a:gdLst/>
              <a:ahLst/>
              <a:cxnLst/>
              <a:rect l="l" t="t" r="r" b="b"/>
              <a:pathLst>
                <a:path w="1407795" h="2075179">
                  <a:moveTo>
                    <a:pt x="0" y="0"/>
                  </a:moveTo>
                  <a:lnTo>
                    <a:pt x="1407299" y="0"/>
                  </a:lnTo>
                  <a:lnTo>
                    <a:pt x="1407299" y="2074799"/>
                  </a:lnTo>
                  <a:lnTo>
                    <a:pt x="0" y="207479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4907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Detection as</a:t>
            </a:r>
            <a:r>
              <a:rPr dirty="0" sz="3000" spc="-90"/>
              <a:t> </a:t>
            </a:r>
            <a:r>
              <a:rPr dirty="0" sz="3000" spc="-5"/>
              <a:t>Classification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58350" y="2058784"/>
            <a:ext cx="2034539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37761C"/>
                </a:solidFill>
                <a:latin typeface="Arial"/>
                <a:cs typeface="Arial"/>
              </a:rPr>
              <a:t>CAT?</a:t>
            </a:r>
            <a:r>
              <a:rPr dirty="0" sz="3000" spc="-90" b="1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37761C"/>
                </a:solidFill>
                <a:latin typeface="Arial"/>
                <a:cs typeface="Arial"/>
              </a:rPr>
              <a:t>YES!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000" spc="-5" b="1">
                <a:solidFill>
                  <a:srgbClr val="980000"/>
                </a:solidFill>
                <a:latin typeface="Arial"/>
                <a:cs typeface="Arial"/>
              </a:rPr>
              <a:t>DOG?</a:t>
            </a:r>
            <a:r>
              <a:rPr dirty="0" sz="3000" spc="-35" b="1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980000"/>
                </a:solidFill>
                <a:latin typeface="Arial"/>
                <a:cs typeface="Arial"/>
              </a:rPr>
              <a:t>NO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2650" y="1603275"/>
            <a:ext cx="3851275" cy="2563495"/>
            <a:chOff x="872650" y="1603275"/>
            <a:chExt cx="3851275" cy="2563495"/>
          </a:xfrm>
        </p:grpSpPr>
        <p:sp>
          <p:nvSpPr>
            <p:cNvPr id="3" name="object 3"/>
            <p:cNvSpPr/>
            <p:nvPr/>
          </p:nvSpPr>
          <p:spPr>
            <a:xfrm>
              <a:off x="872650" y="1603275"/>
              <a:ext cx="3851000" cy="25630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158299" y="1961224"/>
              <a:ext cx="1407795" cy="2075180"/>
            </a:xfrm>
            <a:custGeom>
              <a:avLst/>
              <a:gdLst/>
              <a:ahLst/>
              <a:cxnLst/>
              <a:rect l="l" t="t" r="r" b="b"/>
              <a:pathLst>
                <a:path w="1407795" h="2075179">
                  <a:moveTo>
                    <a:pt x="0" y="0"/>
                  </a:moveTo>
                  <a:lnTo>
                    <a:pt x="1407299" y="0"/>
                  </a:lnTo>
                  <a:lnTo>
                    <a:pt x="1407299" y="2074799"/>
                  </a:lnTo>
                  <a:lnTo>
                    <a:pt x="0" y="207479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4907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Detection as</a:t>
            </a:r>
            <a:r>
              <a:rPr dirty="0" sz="3000" spc="-90"/>
              <a:t> </a:t>
            </a:r>
            <a:r>
              <a:rPr dirty="0" sz="3000" spc="-5"/>
              <a:t>Classification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58350" y="2058784"/>
            <a:ext cx="1802764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980000"/>
                </a:solidFill>
                <a:latin typeface="Arial"/>
                <a:cs typeface="Arial"/>
              </a:rPr>
              <a:t>CAT?</a:t>
            </a:r>
            <a:r>
              <a:rPr dirty="0" sz="3000" spc="-55" b="1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980000"/>
                </a:solidFill>
                <a:latin typeface="Arial"/>
                <a:cs typeface="Arial"/>
              </a:rPr>
              <a:t>NO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000" spc="-5" b="1">
                <a:solidFill>
                  <a:srgbClr val="980000"/>
                </a:solidFill>
                <a:latin typeface="Arial"/>
                <a:cs typeface="Arial"/>
              </a:rPr>
              <a:t>DOG?</a:t>
            </a:r>
            <a:r>
              <a:rPr dirty="0" sz="3000" spc="-90" b="1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980000"/>
                </a:solidFill>
                <a:latin typeface="Arial"/>
                <a:cs typeface="Arial"/>
              </a:rPr>
              <a:t>NO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4907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Detection as</a:t>
            </a:r>
            <a:r>
              <a:rPr dirty="0" sz="3000" spc="-90"/>
              <a:t> </a:t>
            </a:r>
            <a:r>
              <a:rPr dirty="0" sz="3000" spc="-5"/>
              <a:t>Classification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9925" y="1375683"/>
            <a:ext cx="67106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Problem</a:t>
            </a:r>
            <a:r>
              <a:rPr dirty="0" sz="2400" spc="-5">
                <a:latin typeface="Arial"/>
                <a:cs typeface="Arial"/>
              </a:rPr>
              <a:t>: Need to test </a:t>
            </a:r>
            <a:r>
              <a:rPr dirty="0" sz="2400">
                <a:latin typeface="Arial"/>
                <a:cs typeface="Arial"/>
              </a:rPr>
              <a:t>many </a:t>
            </a:r>
            <a:r>
              <a:rPr dirty="0" sz="2400" spc="-5">
                <a:latin typeface="Arial"/>
                <a:cs typeface="Arial"/>
              </a:rPr>
              <a:t>positions and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scales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925" y="2823483"/>
            <a:ext cx="68281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Solution: </a:t>
            </a:r>
            <a:r>
              <a:rPr dirty="0" sz="2400" spc="-5">
                <a:latin typeface="Arial"/>
                <a:cs typeface="Arial"/>
              </a:rPr>
              <a:t>If </a:t>
            </a:r>
            <a:r>
              <a:rPr dirty="0" sz="2400">
                <a:latin typeface="Arial"/>
                <a:cs typeface="Arial"/>
              </a:rPr>
              <a:t>your classifier </a:t>
            </a:r>
            <a:r>
              <a:rPr dirty="0" sz="2400" spc="-5">
                <a:latin typeface="Arial"/>
                <a:cs typeface="Arial"/>
              </a:rPr>
              <a:t>is fast enough, just do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2750" y="696225"/>
            <a:ext cx="4944725" cy="3529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549973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Histogram of Oriented</a:t>
            </a:r>
            <a:r>
              <a:rPr dirty="0" sz="3000" spc="-90"/>
              <a:t> </a:t>
            </a:r>
            <a:r>
              <a:rPr dirty="0" sz="3000" spc="-5"/>
              <a:t>Gradients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10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225" y="4249561"/>
            <a:ext cx="5545455" cy="3644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dirty="0" sz="1100" spc="-5">
                <a:latin typeface="Verdana"/>
                <a:cs typeface="Verdana"/>
              </a:rPr>
              <a:t>Dalal and Triggs</a:t>
            </a:r>
            <a:r>
              <a:rPr dirty="0" sz="1100" spc="-5">
                <a:latin typeface="Arial"/>
                <a:cs typeface="Arial"/>
              </a:rPr>
              <a:t>, </a:t>
            </a:r>
            <a:r>
              <a:rPr dirty="0" sz="1100">
                <a:latin typeface="Arial"/>
                <a:cs typeface="Arial"/>
              </a:rPr>
              <a:t>“Histograms </a:t>
            </a:r>
            <a:r>
              <a:rPr dirty="0" sz="1100" spc="-5">
                <a:latin typeface="Arial"/>
                <a:cs typeface="Arial"/>
              </a:rPr>
              <a:t>of Oriented Gradients for Human Detection”, CVPR 2005  Slide </a:t>
            </a:r>
            <a:r>
              <a:rPr dirty="0" sz="1100">
                <a:latin typeface="Arial"/>
                <a:cs typeface="Arial"/>
              </a:rPr>
              <a:t>credit: </a:t>
            </a:r>
            <a:r>
              <a:rPr dirty="0" sz="1100" spc="-5">
                <a:latin typeface="Arial"/>
                <a:cs typeface="Arial"/>
              </a:rPr>
              <a:t>Ross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Girshick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53340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Deformable </a:t>
            </a:r>
            <a:r>
              <a:rPr dirty="0" sz="3000" spc="-10"/>
              <a:t>Parts </a:t>
            </a:r>
            <a:r>
              <a:rPr dirty="0" sz="3000"/>
              <a:t>Model</a:t>
            </a:r>
            <a:r>
              <a:rPr dirty="0" sz="3000" spc="-85"/>
              <a:t> </a:t>
            </a:r>
            <a:r>
              <a:rPr dirty="0" sz="3000"/>
              <a:t>(DPM)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183298" y="1300038"/>
            <a:ext cx="4307840" cy="2882900"/>
            <a:chOff x="183298" y="1300038"/>
            <a:chExt cx="4307840" cy="2882900"/>
          </a:xfrm>
        </p:grpSpPr>
        <p:sp>
          <p:nvSpPr>
            <p:cNvPr id="4" name="object 4"/>
            <p:cNvSpPr/>
            <p:nvPr/>
          </p:nvSpPr>
          <p:spPr>
            <a:xfrm>
              <a:off x="183298" y="1300038"/>
              <a:ext cx="4307253" cy="26994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78024" y="3686324"/>
              <a:ext cx="2798445" cy="496570"/>
            </a:xfrm>
            <a:custGeom>
              <a:avLst/>
              <a:gdLst/>
              <a:ahLst/>
              <a:cxnLst/>
              <a:rect l="l" t="t" r="r" b="b"/>
              <a:pathLst>
                <a:path w="2798445" h="496570">
                  <a:moveTo>
                    <a:pt x="2798399" y="496199"/>
                  </a:moveTo>
                  <a:lnTo>
                    <a:pt x="0" y="496199"/>
                  </a:lnTo>
                  <a:lnTo>
                    <a:pt x="0" y="0"/>
                  </a:lnTo>
                  <a:lnTo>
                    <a:pt x="2798399" y="0"/>
                  </a:lnTo>
                  <a:lnTo>
                    <a:pt x="2798399" y="496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4691969" y="958874"/>
            <a:ext cx="4175125" cy="3074035"/>
            <a:chOff x="4691969" y="958874"/>
            <a:chExt cx="4175125" cy="3074035"/>
          </a:xfrm>
        </p:grpSpPr>
        <p:sp>
          <p:nvSpPr>
            <p:cNvPr id="7" name="object 7"/>
            <p:cNvSpPr/>
            <p:nvPr/>
          </p:nvSpPr>
          <p:spPr>
            <a:xfrm>
              <a:off x="4691969" y="1143999"/>
              <a:ext cx="4175088" cy="2888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91650" y="958874"/>
              <a:ext cx="1011555" cy="496570"/>
            </a:xfrm>
            <a:custGeom>
              <a:avLst/>
              <a:gdLst/>
              <a:ahLst/>
              <a:cxnLst/>
              <a:rect l="l" t="t" r="r" b="b"/>
              <a:pathLst>
                <a:path w="1011554" h="496569">
                  <a:moveTo>
                    <a:pt x="1010999" y="496199"/>
                  </a:moveTo>
                  <a:lnTo>
                    <a:pt x="0" y="496199"/>
                  </a:lnTo>
                  <a:lnTo>
                    <a:pt x="0" y="0"/>
                  </a:lnTo>
                  <a:lnTo>
                    <a:pt x="1010999" y="0"/>
                  </a:lnTo>
                  <a:lnTo>
                    <a:pt x="1010999" y="496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11225" y="4228112"/>
            <a:ext cx="3695700" cy="3644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dirty="0" sz="1100" spc="-5">
                <a:latin typeface="Verdana"/>
                <a:cs typeface="Verdana"/>
              </a:rPr>
              <a:t>Felzenszwalb </a:t>
            </a:r>
            <a:r>
              <a:rPr dirty="0" sz="1100" spc="-5">
                <a:latin typeface="Arial"/>
                <a:cs typeface="Arial"/>
              </a:rPr>
              <a:t>et al, </a:t>
            </a:r>
            <a:r>
              <a:rPr dirty="0" sz="1100">
                <a:latin typeface="Arial"/>
                <a:cs typeface="Arial"/>
              </a:rPr>
              <a:t>“Object </a:t>
            </a:r>
            <a:r>
              <a:rPr dirty="0" sz="1100" spc="-5">
                <a:latin typeface="Arial"/>
                <a:cs typeface="Arial"/>
              </a:rPr>
              <a:t>Detection with Discriminatively  Trained Part Based </a:t>
            </a:r>
            <a:r>
              <a:rPr dirty="0" sz="1100">
                <a:latin typeface="Arial"/>
                <a:cs typeface="Arial"/>
              </a:rPr>
              <a:t>Models”, </a:t>
            </a:r>
            <a:r>
              <a:rPr dirty="0" sz="1100" spc="-5">
                <a:latin typeface="Arial"/>
                <a:cs typeface="Arial"/>
              </a:rPr>
              <a:t>PAMI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2010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46</a:t>
            </a:fld>
            <a:endParaRPr sz="2000"/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74676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/>
              <a:t>Aside: </a:t>
            </a:r>
            <a:r>
              <a:rPr dirty="0" sz="3000" spc="-5"/>
              <a:t>Deformable </a:t>
            </a:r>
            <a:r>
              <a:rPr dirty="0" sz="3000" spc="-10"/>
              <a:t>Parts </a:t>
            </a:r>
            <a:r>
              <a:rPr dirty="0" sz="3000"/>
              <a:t>Models </a:t>
            </a:r>
            <a:r>
              <a:rPr dirty="0" sz="3000" spc="-5"/>
              <a:t>are</a:t>
            </a:r>
            <a:r>
              <a:rPr dirty="0" sz="3000" spc="-80"/>
              <a:t> </a:t>
            </a:r>
            <a:r>
              <a:rPr dirty="0" sz="3000" spc="-5"/>
              <a:t>CNNs?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460618" y="1394852"/>
            <a:ext cx="4590307" cy="1787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1896" y="1493796"/>
            <a:ext cx="3914358" cy="16286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1225" y="4313837"/>
            <a:ext cx="564769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Verdana"/>
                <a:cs typeface="Verdana"/>
              </a:rPr>
              <a:t>Girschick </a:t>
            </a:r>
            <a:r>
              <a:rPr dirty="0" sz="1100" spc="-5">
                <a:latin typeface="Arial"/>
                <a:cs typeface="Arial"/>
              </a:rPr>
              <a:t>et al, </a:t>
            </a:r>
            <a:r>
              <a:rPr dirty="0" sz="1100">
                <a:latin typeface="Arial"/>
                <a:cs typeface="Arial"/>
              </a:rPr>
              <a:t>“Deformable </a:t>
            </a:r>
            <a:r>
              <a:rPr dirty="0" sz="1100" spc="-5">
                <a:latin typeface="Arial"/>
                <a:cs typeface="Arial"/>
              </a:rPr>
              <a:t>Part </a:t>
            </a:r>
            <a:r>
              <a:rPr dirty="0" sz="1100">
                <a:latin typeface="Arial"/>
                <a:cs typeface="Arial"/>
              </a:rPr>
              <a:t>Models </a:t>
            </a:r>
            <a:r>
              <a:rPr dirty="0" sz="1100" spc="-5">
                <a:latin typeface="Arial"/>
                <a:cs typeface="Arial"/>
              </a:rPr>
              <a:t>are Convolutional Neural Networks”, CVPR</a:t>
            </a:r>
            <a:r>
              <a:rPr dirty="0" sz="1100" spc="-145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2015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46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4907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Detection as</a:t>
            </a:r>
            <a:r>
              <a:rPr dirty="0" sz="3000" spc="-90"/>
              <a:t> </a:t>
            </a:r>
            <a:r>
              <a:rPr dirty="0" sz="3000" spc="-5"/>
              <a:t>Classification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46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9925" y="1375683"/>
            <a:ext cx="7657465" cy="183896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287020">
              <a:lnSpc>
                <a:spcPts val="2850"/>
              </a:lnSpc>
              <a:spcBef>
                <a:spcPts val="220"/>
              </a:spcBef>
            </a:pPr>
            <a:r>
              <a:rPr dirty="0" sz="2400" spc="-5" b="1">
                <a:latin typeface="Arial"/>
                <a:cs typeface="Arial"/>
              </a:rPr>
              <a:t>Problem</a:t>
            </a:r>
            <a:r>
              <a:rPr dirty="0" sz="2400" spc="-5">
                <a:latin typeface="Arial"/>
                <a:cs typeface="Arial"/>
              </a:rPr>
              <a:t>: Need to test </a:t>
            </a:r>
            <a:r>
              <a:rPr dirty="0" sz="2400">
                <a:latin typeface="Arial"/>
                <a:cs typeface="Arial"/>
              </a:rPr>
              <a:t>many </a:t>
            </a:r>
            <a:r>
              <a:rPr dirty="0" sz="2400" spc="-5">
                <a:latin typeface="Arial"/>
                <a:cs typeface="Arial"/>
              </a:rPr>
              <a:t>positions and </a:t>
            </a:r>
            <a:r>
              <a:rPr dirty="0" sz="2400">
                <a:latin typeface="Arial"/>
                <a:cs typeface="Arial"/>
              </a:rPr>
              <a:t>scales,  </a:t>
            </a:r>
            <a:r>
              <a:rPr dirty="0" sz="2400" spc="-5">
                <a:latin typeface="Arial"/>
                <a:cs typeface="Arial"/>
              </a:rPr>
              <a:t>and use </a:t>
            </a:r>
            <a:r>
              <a:rPr dirty="0" sz="2400">
                <a:latin typeface="Arial"/>
                <a:cs typeface="Arial"/>
              </a:rPr>
              <a:t>a computationally </a:t>
            </a:r>
            <a:r>
              <a:rPr dirty="0" sz="2400" spc="-5">
                <a:latin typeface="Arial"/>
                <a:cs typeface="Arial"/>
              </a:rPr>
              <a:t>demanding </a:t>
            </a:r>
            <a:r>
              <a:rPr dirty="0" sz="2400">
                <a:latin typeface="Arial"/>
                <a:cs typeface="Arial"/>
              </a:rPr>
              <a:t>classifier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(CNN)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latin typeface="Arial"/>
                <a:cs typeface="Arial"/>
              </a:rPr>
              <a:t>Solution: </a:t>
            </a:r>
            <a:r>
              <a:rPr dirty="0" sz="2400" spc="-5">
                <a:latin typeface="Arial"/>
                <a:cs typeface="Arial"/>
              </a:rPr>
              <a:t>Only look at </a:t>
            </a:r>
            <a:r>
              <a:rPr dirty="0" sz="2400">
                <a:latin typeface="Arial"/>
                <a:cs typeface="Arial"/>
              </a:rPr>
              <a:t>a </a:t>
            </a:r>
            <a:r>
              <a:rPr dirty="0" sz="2400" spc="-5">
                <a:latin typeface="Arial"/>
                <a:cs typeface="Arial"/>
              </a:rPr>
              <a:t>tiny </a:t>
            </a:r>
            <a:r>
              <a:rPr dirty="0" sz="2400">
                <a:latin typeface="Arial"/>
                <a:cs typeface="Arial"/>
              </a:rPr>
              <a:t>subset </a:t>
            </a:r>
            <a:r>
              <a:rPr dirty="0" sz="2400" spc="-5">
                <a:latin typeface="Arial"/>
                <a:cs typeface="Arial"/>
              </a:rPr>
              <a:t>of possible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positions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48350" y="2300350"/>
            <a:ext cx="3105785" cy="2066925"/>
            <a:chOff x="5548350" y="2300350"/>
            <a:chExt cx="3105785" cy="2066925"/>
          </a:xfrm>
        </p:grpSpPr>
        <p:sp>
          <p:nvSpPr>
            <p:cNvPr id="3" name="object 3"/>
            <p:cNvSpPr/>
            <p:nvPr/>
          </p:nvSpPr>
          <p:spPr>
            <a:xfrm>
              <a:off x="5548350" y="2300350"/>
              <a:ext cx="3105375" cy="2066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02599" y="2388850"/>
              <a:ext cx="2774315" cy="1903730"/>
            </a:xfrm>
            <a:custGeom>
              <a:avLst/>
              <a:gdLst/>
              <a:ahLst/>
              <a:cxnLst/>
              <a:rect l="l" t="t" r="r" b="b"/>
              <a:pathLst>
                <a:path w="2774315" h="1903729">
                  <a:moveTo>
                    <a:pt x="0" y="381999"/>
                  </a:moveTo>
                  <a:lnTo>
                    <a:pt x="1407299" y="381999"/>
                  </a:lnTo>
                  <a:lnTo>
                    <a:pt x="1407299" y="1789299"/>
                  </a:lnTo>
                  <a:lnTo>
                    <a:pt x="0" y="1789299"/>
                  </a:lnTo>
                  <a:lnTo>
                    <a:pt x="0" y="381999"/>
                  </a:lnTo>
                  <a:close/>
                </a:path>
                <a:path w="2774315" h="1903729">
                  <a:moveTo>
                    <a:pt x="542899" y="0"/>
                  </a:moveTo>
                  <a:lnTo>
                    <a:pt x="2773999" y="0"/>
                  </a:lnTo>
                  <a:lnTo>
                    <a:pt x="2773999" y="1903199"/>
                  </a:lnTo>
                  <a:lnTo>
                    <a:pt x="542899" y="1903199"/>
                  </a:lnTo>
                  <a:lnTo>
                    <a:pt x="542899" y="0"/>
                  </a:lnTo>
                  <a:close/>
                </a:path>
                <a:path w="2774315" h="1903729">
                  <a:moveTo>
                    <a:pt x="1485349" y="692899"/>
                  </a:moveTo>
                  <a:lnTo>
                    <a:pt x="1781449" y="692899"/>
                  </a:lnTo>
                  <a:lnTo>
                    <a:pt x="1781449" y="944899"/>
                  </a:lnTo>
                  <a:lnTo>
                    <a:pt x="1485349" y="944899"/>
                  </a:lnTo>
                  <a:lnTo>
                    <a:pt x="1485349" y="692899"/>
                  </a:lnTo>
                  <a:close/>
                </a:path>
                <a:path w="2774315" h="1903729">
                  <a:moveTo>
                    <a:pt x="2150274" y="440899"/>
                  </a:moveTo>
                  <a:lnTo>
                    <a:pt x="2619474" y="440899"/>
                  </a:lnTo>
                  <a:lnTo>
                    <a:pt x="2619474" y="834499"/>
                  </a:lnTo>
                  <a:lnTo>
                    <a:pt x="2150274" y="834499"/>
                  </a:lnTo>
                  <a:lnTo>
                    <a:pt x="2150274" y="440899"/>
                  </a:lnTo>
                  <a:close/>
                </a:path>
                <a:path w="2774315" h="1903729">
                  <a:moveTo>
                    <a:pt x="1670787" y="367744"/>
                  </a:moveTo>
                  <a:lnTo>
                    <a:pt x="1886787" y="367744"/>
                  </a:lnTo>
                  <a:lnTo>
                    <a:pt x="1886787" y="558844"/>
                  </a:lnTo>
                  <a:lnTo>
                    <a:pt x="1670787" y="558844"/>
                  </a:lnTo>
                  <a:lnTo>
                    <a:pt x="1670787" y="367744"/>
                  </a:lnTo>
                  <a:close/>
                </a:path>
                <a:path w="2774315" h="1903729">
                  <a:moveTo>
                    <a:pt x="1249111" y="471332"/>
                  </a:moveTo>
                  <a:lnTo>
                    <a:pt x="1465111" y="471332"/>
                  </a:lnTo>
                  <a:lnTo>
                    <a:pt x="1465111" y="662432"/>
                  </a:lnTo>
                  <a:lnTo>
                    <a:pt x="1249111" y="662432"/>
                  </a:lnTo>
                  <a:lnTo>
                    <a:pt x="1249111" y="471332"/>
                  </a:lnTo>
                  <a:close/>
                </a:path>
                <a:path w="2774315" h="1903729">
                  <a:moveTo>
                    <a:pt x="37549" y="845299"/>
                  </a:moveTo>
                  <a:lnTo>
                    <a:pt x="431149" y="845299"/>
                  </a:lnTo>
                  <a:lnTo>
                    <a:pt x="431149" y="1195399"/>
                  </a:lnTo>
                  <a:lnTo>
                    <a:pt x="37549" y="1195399"/>
                  </a:lnTo>
                  <a:lnTo>
                    <a:pt x="37549" y="845299"/>
                  </a:lnTo>
                  <a:close/>
                </a:path>
                <a:path w="2774315" h="1903729">
                  <a:moveTo>
                    <a:pt x="222490" y="540499"/>
                  </a:moveTo>
                  <a:lnTo>
                    <a:pt x="616090" y="540499"/>
                  </a:lnTo>
                  <a:lnTo>
                    <a:pt x="616090" y="890599"/>
                  </a:lnTo>
                  <a:lnTo>
                    <a:pt x="222490" y="890599"/>
                  </a:lnTo>
                  <a:lnTo>
                    <a:pt x="222490" y="540499"/>
                  </a:lnTo>
                  <a:close/>
                </a:path>
                <a:path w="2774315" h="1903729">
                  <a:moveTo>
                    <a:pt x="647149" y="159499"/>
                  </a:moveTo>
                  <a:lnTo>
                    <a:pt x="1040749" y="159499"/>
                  </a:lnTo>
                  <a:lnTo>
                    <a:pt x="1040749" y="411499"/>
                  </a:lnTo>
                  <a:lnTo>
                    <a:pt x="647149" y="411499"/>
                  </a:lnTo>
                  <a:lnTo>
                    <a:pt x="647149" y="159499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302895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Region</a:t>
            </a:r>
            <a:r>
              <a:rPr dirty="0" sz="3000" spc="-90"/>
              <a:t> </a:t>
            </a:r>
            <a:r>
              <a:rPr dirty="0" sz="3000" spc="-5"/>
              <a:t>Proposals</a:t>
            </a:r>
            <a:endParaRPr sz="3000"/>
          </a:p>
        </p:txBody>
      </p:sp>
      <p:sp>
        <p:nvSpPr>
          <p:cNvPr id="6" name="object 6"/>
          <p:cNvSpPr/>
          <p:nvPr/>
        </p:nvSpPr>
        <p:spPr>
          <a:xfrm>
            <a:off x="490275" y="2300200"/>
            <a:ext cx="3105375" cy="2066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3734099" y="3272263"/>
            <a:ext cx="1648460" cy="123189"/>
            <a:chOff x="3734099" y="3272263"/>
            <a:chExt cx="1648460" cy="123189"/>
          </a:xfrm>
        </p:grpSpPr>
        <p:sp>
          <p:nvSpPr>
            <p:cNvPr id="8" name="object 8"/>
            <p:cNvSpPr/>
            <p:nvPr/>
          </p:nvSpPr>
          <p:spPr>
            <a:xfrm>
              <a:off x="3734099" y="3333749"/>
              <a:ext cx="1504950" cy="0"/>
            </a:xfrm>
            <a:custGeom>
              <a:avLst/>
              <a:gdLst/>
              <a:ahLst/>
              <a:cxnLst/>
              <a:rect l="l" t="t" r="r" b="b"/>
              <a:pathLst>
                <a:path w="1504950" h="0">
                  <a:moveTo>
                    <a:pt x="0" y="0"/>
                  </a:moveTo>
                  <a:lnTo>
                    <a:pt x="15043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24162" y="3272263"/>
              <a:ext cx="158251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212949" y="883056"/>
            <a:ext cx="6471920" cy="8521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"/>
                <a:cs typeface="Arial"/>
              </a:rPr>
              <a:t>Find </a:t>
            </a:r>
            <a:r>
              <a:rPr dirty="0" sz="1800">
                <a:latin typeface="Arial"/>
                <a:cs typeface="Arial"/>
              </a:rPr>
              <a:t>“blobby” </a:t>
            </a:r>
            <a:r>
              <a:rPr dirty="0" sz="1800" spc="-5">
                <a:latin typeface="Arial"/>
                <a:cs typeface="Arial"/>
              </a:rPr>
              <a:t>image </a:t>
            </a:r>
            <a:r>
              <a:rPr dirty="0" sz="1800">
                <a:latin typeface="Arial"/>
                <a:cs typeface="Arial"/>
              </a:rPr>
              <a:t>regions </a:t>
            </a:r>
            <a:r>
              <a:rPr dirty="0" sz="1800" spc="-5">
                <a:latin typeface="Arial"/>
                <a:cs typeface="Arial"/>
              </a:rPr>
              <a:t>that are likely to </a:t>
            </a:r>
            <a:r>
              <a:rPr dirty="0" sz="1800">
                <a:latin typeface="Arial"/>
                <a:cs typeface="Arial"/>
              </a:rPr>
              <a:t>contain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objects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latin typeface="Arial"/>
                <a:cs typeface="Arial"/>
              </a:rPr>
              <a:t>“Class-agnostic” </a:t>
            </a:r>
            <a:r>
              <a:rPr dirty="0" sz="1800" spc="-5">
                <a:latin typeface="Arial"/>
                <a:cs typeface="Arial"/>
              </a:rPr>
              <a:t>object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detector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5">
                <a:latin typeface="Arial"/>
                <a:cs typeface="Arial"/>
              </a:rPr>
              <a:t>Look for </a:t>
            </a:r>
            <a:r>
              <a:rPr dirty="0" sz="1800">
                <a:latin typeface="Arial"/>
                <a:cs typeface="Arial"/>
              </a:rPr>
              <a:t>“blob-like”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regions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46</a:t>
            </a:fld>
            <a:endParaRPr sz="2000"/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425" y="155537"/>
            <a:ext cx="289306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latin typeface="Arial"/>
                <a:cs typeface="Arial"/>
              </a:rPr>
              <a:t>Case</a:t>
            </a:r>
            <a:r>
              <a:rPr dirty="0" spc="-90" b="1">
                <a:latin typeface="Arial"/>
                <a:cs typeface="Arial"/>
              </a:rPr>
              <a:t> </a:t>
            </a:r>
            <a:r>
              <a:rPr dirty="0" spc="-5" b="1">
                <a:latin typeface="Arial"/>
                <a:cs typeface="Arial"/>
              </a:rPr>
              <a:t>Studies</a:t>
            </a:r>
          </a:p>
        </p:txBody>
      </p:sp>
      <p:sp>
        <p:nvSpPr>
          <p:cNvPr id="3" name="object 3"/>
          <p:cNvSpPr/>
          <p:nvPr/>
        </p:nvSpPr>
        <p:spPr>
          <a:xfrm>
            <a:off x="2909762" y="821352"/>
            <a:ext cx="3693805" cy="1003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21280" y="2158709"/>
            <a:ext cx="3647294" cy="1146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09360" y="3473225"/>
            <a:ext cx="4422891" cy="102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23501" y="1013707"/>
            <a:ext cx="1090930" cy="318643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05410" marR="95885" indent="33655">
              <a:lnSpc>
                <a:spcPts val="2850"/>
              </a:lnSpc>
              <a:spcBef>
                <a:spcPts val="220"/>
              </a:spcBef>
            </a:pPr>
            <a:r>
              <a:rPr dirty="0" sz="2400" spc="-5">
                <a:latin typeface="Arial"/>
                <a:cs typeface="Arial"/>
              </a:rPr>
              <a:t>LeNet  </a:t>
            </a:r>
            <a:r>
              <a:rPr dirty="0" sz="2400">
                <a:latin typeface="Arial"/>
                <a:cs typeface="Arial"/>
              </a:rPr>
              <a:t>(1998)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00">
              <a:latin typeface="Arial"/>
              <a:cs typeface="Arial"/>
            </a:endParaRPr>
          </a:p>
          <a:p>
            <a:pPr marL="105410" marR="5080" indent="-93345">
              <a:lnSpc>
                <a:spcPts val="2850"/>
              </a:lnSpc>
            </a:pPr>
            <a:r>
              <a:rPr dirty="0" sz="2400" spc="-5">
                <a:latin typeface="Arial"/>
                <a:cs typeface="Arial"/>
              </a:rPr>
              <a:t>AlexNet  </a:t>
            </a:r>
            <a:r>
              <a:rPr dirty="0" sz="2400">
                <a:latin typeface="Arial"/>
                <a:cs typeface="Arial"/>
              </a:rPr>
              <a:t>(2012)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Arial"/>
              <a:cs typeface="Arial"/>
            </a:endParaRPr>
          </a:p>
          <a:p>
            <a:pPr marL="40640" marR="160655" indent="17145">
              <a:lnSpc>
                <a:spcPts val="2850"/>
              </a:lnSpc>
            </a:pPr>
            <a:r>
              <a:rPr dirty="0" sz="2400" spc="-5">
                <a:latin typeface="Arial"/>
                <a:cs typeface="Arial"/>
              </a:rPr>
              <a:t>ZFNet  </a:t>
            </a:r>
            <a:r>
              <a:rPr dirty="0" sz="2400">
                <a:latin typeface="Arial"/>
                <a:cs typeface="Arial"/>
              </a:rPr>
              <a:t>(2013)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786957" y="4713450"/>
            <a:ext cx="217804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 sz="2000">
                <a:solidFill>
                  <a:srgbClr val="FFFFFF"/>
                </a:solidFill>
                <a:latin typeface="Arial"/>
                <a:cs typeface="Arial"/>
              </a:rPr>
              <a:t>1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0852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Region </a:t>
            </a:r>
            <a:r>
              <a:rPr dirty="0" sz="3000" spc="-10"/>
              <a:t>Proposals: Selective</a:t>
            </a:r>
            <a:r>
              <a:rPr dirty="0" sz="3000" spc="-80"/>
              <a:t> </a:t>
            </a:r>
            <a:r>
              <a:rPr dirty="0" sz="3000" spc="-5"/>
              <a:t>Search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1471606" y="1252148"/>
            <a:ext cx="6201410" cy="2943860"/>
            <a:chOff x="1471606" y="1252148"/>
            <a:chExt cx="6201410" cy="2943860"/>
          </a:xfrm>
        </p:grpSpPr>
        <p:sp>
          <p:nvSpPr>
            <p:cNvPr id="4" name="object 4"/>
            <p:cNvSpPr/>
            <p:nvPr/>
          </p:nvSpPr>
          <p:spPr>
            <a:xfrm>
              <a:off x="1471606" y="1252148"/>
              <a:ext cx="1397712" cy="133690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69318" y="1920601"/>
              <a:ext cx="874394" cy="0"/>
            </a:xfrm>
            <a:custGeom>
              <a:avLst/>
              <a:gdLst/>
              <a:ahLst/>
              <a:cxnLst/>
              <a:rect l="l" t="t" r="r" b="b"/>
              <a:pathLst>
                <a:path w="874395" h="0">
                  <a:moveTo>
                    <a:pt x="0" y="0"/>
                  </a:moveTo>
                  <a:lnTo>
                    <a:pt x="873794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914650" y="1252148"/>
              <a:ext cx="1367772" cy="1336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728826" y="1859115"/>
              <a:ext cx="158251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282422" y="1920601"/>
              <a:ext cx="821055" cy="0"/>
            </a:xfrm>
            <a:custGeom>
              <a:avLst/>
              <a:gdLst/>
              <a:ahLst/>
              <a:cxnLst/>
              <a:rect l="l" t="t" r="r" b="b"/>
              <a:pathLst>
                <a:path w="821054" h="0">
                  <a:moveTo>
                    <a:pt x="0" y="0"/>
                  </a:moveTo>
                  <a:lnTo>
                    <a:pt x="821028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274685" y="1252148"/>
              <a:ext cx="1397712" cy="13369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89163" y="1859115"/>
              <a:ext cx="158251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71606" y="2889057"/>
              <a:ext cx="1397712" cy="13069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08976" y="2589054"/>
              <a:ext cx="122971" cy="27255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914650" y="2874054"/>
              <a:ext cx="1367772" cy="13069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37050" y="2589054"/>
              <a:ext cx="122971" cy="2725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274685" y="2874054"/>
              <a:ext cx="1397712" cy="13069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912055" y="2589054"/>
              <a:ext cx="122971" cy="27255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441300" y="894765"/>
            <a:ext cx="60940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Bottom-up </a:t>
            </a:r>
            <a:r>
              <a:rPr dirty="0" sz="1800">
                <a:latin typeface="Arial"/>
                <a:cs typeface="Arial"/>
              </a:rPr>
              <a:t>segmentation, merging regions </a:t>
            </a:r>
            <a:r>
              <a:rPr dirty="0" sz="1800" spc="-5">
                <a:latin typeface="Arial"/>
                <a:cs typeface="Arial"/>
              </a:rPr>
              <a:t>at </a:t>
            </a:r>
            <a:r>
              <a:rPr dirty="0" sz="1800">
                <a:latin typeface="Arial"/>
                <a:cs typeface="Arial"/>
              </a:rPr>
              <a:t>multiple</a:t>
            </a:r>
            <a:r>
              <a:rPr dirty="0" sz="1800" spc="-11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scales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46</a:t>
            </a:fld>
            <a:endParaRPr sz="2000"/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20500" y="2283705"/>
            <a:ext cx="889000" cy="852169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latin typeface="Arial"/>
                <a:cs typeface="Arial"/>
              </a:rPr>
              <a:t>Convert  </a:t>
            </a:r>
            <a:r>
              <a:rPr dirty="0" sz="1800">
                <a:latin typeface="Arial"/>
                <a:cs typeface="Arial"/>
              </a:rPr>
              <a:t>regions  </a:t>
            </a:r>
            <a:r>
              <a:rPr dirty="0" sz="1800" spc="-5">
                <a:latin typeface="Arial"/>
                <a:cs typeface="Arial"/>
              </a:rPr>
              <a:t>to</a:t>
            </a:r>
            <a:r>
              <a:rPr dirty="0" sz="1800" spc="-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boxes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8884" y="4369911"/>
            <a:ext cx="420497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Verdana"/>
                <a:cs typeface="Verdana"/>
              </a:rPr>
              <a:t>Uijlings </a:t>
            </a:r>
            <a:r>
              <a:rPr dirty="0" sz="1100" spc="-5">
                <a:latin typeface="Arial"/>
                <a:cs typeface="Arial"/>
              </a:rPr>
              <a:t>et al, </a:t>
            </a:r>
            <a:r>
              <a:rPr dirty="0" sz="1100">
                <a:latin typeface="Arial"/>
                <a:cs typeface="Arial"/>
              </a:rPr>
              <a:t>“Selective </a:t>
            </a:r>
            <a:r>
              <a:rPr dirty="0" sz="1100" spc="-5">
                <a:latin typeface="Arial"/>
                <a:cs typeface="Arial"/>
              </a:rPr>
              <a:t>Search for Object Recognition”, IJCV</a:t>
            </a:r>
            <a:r>
              <a:rPr dirty="0" sz="1100" spc="-140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2013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537959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Region </a:t>
            </a:r>
            <a:r>
              <a:rPr dirty="0" sz="3000" spc="-10"/>
              <a:t>Proposals: </a:t>
            </a:r>
            <a:r>
              <a:rPr dirty="0" sz="3000"/>
              <a:t>Many </a:t>
            </a:r>
            <a:r>
              <a:rPr dirty="0" sz="3000" spc="-5"/>
              <a:t>other</a:t>
            </a:r>
            <a:r>
              <a:rPr dirty="0" sz="3000" spc="-90"/>
              <a:t> </a:t>
            </a:r>
            <a:r>
              <a:rPr dirty="0" sz="3000"/>
              <a:t>choices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84697" y="905875"/>
            <a:ext cx="8275523" cy="27584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884" y="4369161"/>
            <a:ext cx="4650105" cy="1955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Verdana"/>
                <a:cs typeface="Verdana"/>
              </a:rPr>
              <a:t>Hosang </a:t>
            </a:r>
            <a:r>
              <a:rPr dirty="0" sz="1100" spc="-5">
                <a:latin typeface="Arial"/>
                <a:cs typeface="Arial"/>
              </a:rPr>
              <a:t>et al, </a:t>
            </a:r>
            <a:r>
              <a:rPr dirty="0" sz="1100">
                <a:latin typeface="Arial"/>
                <a:cs typeface="Arial"/>
              </a:rPr>
              <a:t>“What makes </a:t>
            </a:r>
            <a:r>
              <a:rPr dirty="0" sz="1100" spc="-5">
                <a:latin typeface="Arial"/>
                <a:cs typeface="Arial"/>
              </a:rPr>
              <a:t>for effective detection proposals?”, PAMI</a:t>
            </a:r>
            <a:r>
              <a:rPr dirty="0" sz="1100" spc="-150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2015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51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537959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Region </a:t>
            </a:r>
            <a:r>
              <a:rPr dirty="0" sz="3000" spc="-10"/>
              <a:t>Proposals: </a:t>
            </a:r>
            <a:r>
              <a:rPr dirty="0" sz="3000"/>
              <a:t>Many </a:t>
            </a:r>
            <a:r>
              <a:rPr dirty="0" sz="3000" spc="-5"/>
              <a:t>other</a:t>
            </a:r>
            <a:r>
              <a:rPr dirty="0" sz="3000" spc="-90"/>
              <a:t> </a:t>
            </a:r>
            <a:r>
              <a:rPr dirty="0" sz="3000"/>
              <a:t>choices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484697" y="905875"/>
            <a:ext cx="8275955" cy="2759075"/>
            <a:chOff x="484697" y="905875"/>
            <a:chExt cx="8275955" cy="2759075"/>
          </a:xfrm>
        </p:grpSpPr>
        <p:sp>
          <p:nvSpPr>
            <p:cNvPr id="4" name="object 4"/>
            <p:cNvSpPr/>
            <p:nvPr/>
          </p:nvSpPr>
          <p:spPr>
            <a:xfrm>
              <a:off x="484697" y="905875"/>
              <a:ext cx="8275523" cy="27584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15699" y="1522375"/>
              <a:ext cx="7761605" cy="171450"/>
            </a:xfrm>
            <a:custGeom>
              <a:avLst/>
              <a:gdLst/>
              <a:ahLst/>
              <a:cxnLst/>
              <a:rect l="l" t="t" r="r" b="b"/>
              <a:pathLst>
                <a:path w="7761605" h="171450">
                  <a:moveTo>
                    <a:pt x="0" y="0"/>
                  </a:moveTo>
                  <a:lnTo>
                    <a:pt x="7760999" y="0"/>
                  </a:lnTo>
                  <a:lnTo>
                    <a:pt x="7760999" y="170999"/>
                  </a:lnTo>
                  <a:lnTo>
                    <a:pt x="0" y="1709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884" y="4369161"/>
            <a:ext cx="4650105" cy="1955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Verdana"/>
                <a:cs typeface="Verdana"/>
              </a:rPr>
              <a:t>Hosang </a:t>
            </a:r>
            <a:r>
              <a:rPr dirty="0" sz="1100" spc="-5">
                <a:latin typeface="Arial"/>
                <a:cs typeface="Arial"/>
              </a:rPr>
              <a:t>et al, </a:t>
            </a:r>
            <a:r>
              <a:rPr dirty="0" sz="1100">
                <a:latin typeface="Arial"/>
                <a:cs typeface="Arial"/>
              </a:rPr>
              <a:t>“What makes </a:t>
            </a:r>
            <a:r>
              <a:rPr dirty="0" sz="1100" spc="-5">
                <a:latin typeface="Arial"/>
                <a:cs typeface="Arial"/>
              </a:rPr>
              <a:t>for effective detection proposals?”, PAMI</a:t>
            </a:r>
            <a:r>
              <a:rPr dirty="0" sz="1100" spc="-150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2015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51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43865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/>
              <a:t>Putting </a:t>
            </a:r>
            <a:r>
              <a:rPr dirty="0" sz="3000" spc="-5"/>
              <a:t>it together:</a:t>
            </a:r>
            <a:r>
              <a:rPr dirty="0" sz="3000" spc="-90"/>
              <a:t> </a:t>
            </a:r>
            <a:r>
              <a:rPr dirty="0" sz="3000" spc="-5"/>
              <a:t>R-CNN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032425" y="3670711"/>
            <a:ext cx="2759710" cy="87884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dirty="0" sz="1100" spc="-5">
                <a:latin typeface="Verdana"/>
                <a:cs typeface="Verdana"/>
              </a:rPr>
              <a:t>Girschick </a:t>
            </a:r>
            <a:r>
              <a:rPr dirty="0" sz="1100" spc="-5">
                <a:latin typeface="Arial"/>
                <a:cs typeface="Arial"/>
              </a:rPr>
              <a:t>et al, </a:t>
            </a:r>
            <a:r>
              <a:rPr dirty="0" sz="1100">
                <a:latin typeface="Arial"/>
                <a:cs typeface="Arial"/>
              </a:rPr>
              <a:t>“Rich </a:t>
            </a:r>
            <a:r>
              <a:rPr dirty="0" sz="1100" spc="-5">
                <a:latin typeface="Arial"/>
                <a:cs typeface="Arial"/>
              </a:rPr>
              <a:t>feature hierarchies</a:t>
            </a:r>
            <a:r>
              <a:rPr dirty="0" sz="1100" spc="-160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for  accurate object detection and </a:t>
            </a:r>
            <a:r>
              <a:rPr dirty="0" sz="1100">
                <a:latin typeface="Arial"/>
                <a:cs typeface="Arial"/>
              </a:rPr>
              <a:t>semantic  segmentation”, </a:t>
            </a:r>
            <a:r>
              <a:rPr dirty="0" sz="1100" spc="-5">
                <a:latin typeface="Arial"/>
                <a:cs typeface="Arial"/>
              </a:rPr>
              <a:t>CVPR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2014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Arial"/>
                <a:cs typeface="Arial"/>
              </a:rPr>
              <a:t>Slide </a:t>
            </a:r>
            <a:r>
              <a:rPr dirty="0" sz="1100">
                <a:latin typeface="Arial"/>
                <a:cs typeface="Arial"/>
              </a:rPr>
              <a:t>credit: </a:t>
            </a:r>
            <a:r>
              <a:rPr dirty="0" sz="1100" spc="-5">
                <a:latin typeface="Arial"/>
                <a:cs typeface="Arial"/>
              </a:rPr>
              <a:t>Ross</a:t>
            </a:r>
            <a:r>
              <a:rPr dirty="0" sz="1100" spc="-100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Girschick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1700" y="641274"/>
            <a:ext cx="5697220" cy="3928110"/>
            <a:chOff x="191700" y="641274"/>
            <a:chExt cx="5697220" cy="3928110"/>
          </a:xfrm>
        </p:grpSpPr>
        <p:sp>
          <p:nvSpPr>
            <p:cNvPr id="5" name="object 5"/>
            <p:cNvSpPr/>
            <p:nvPr/>
          </p:nvSpPr>
          <p:spPr>
            <a:xfrm>
              <a:off x="191700" y="641274"/>
              <a:ext cx="5696697" cy="3927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80452" y="700240"/>
              <a:ext cx="1889125" cy="507365"/>
            </a:xfrm>
            <a:custGeom>
              <a:avLst/>
              <a:gdLst/>
              <a:ahLst/>
              <a:cxnLst/>
              <a:rect l="l" t="t" r="r" b="b"/>
              <a:pathLst>
                <a:path w="1889125" h="507365">
                  <a:moveTo>
                    <a:pt x="1888800" y="506999"/>
                  </a:moveTo>
                  <a:lnTo>
                    <a:pt x="0" y="506999"/>
                  </a:lnTo>
                  <a:lnTo>
                    <a:pt x="0" y="0"/>
                  </a:lnTo>
                  <a:lnTo>
                    <a:pt x="1888800" y="0"/>
                  </a:lnTo>
                  <a:lnTo>
                    <a:pt x="1888800" y="506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53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27317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R-CNN</a:t>
            </a:r>
            <a:r>
              <a:rPr dirty="0" sz="3000" spc="-90"/>
              <a:t> </a:t>
            </a:r>
            <a:r>
              <a:rPr dirty="0" sz="3000" spc="-5"/>
              <a:t>Training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77650" y="710955"/>
            <a:ext cx="744918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Step </a:t>
            </a:r>
            <a:r>
              <a:rPr dirty="0" sz="1800" spc="5" b="1">
                <a:latin typeface="Arial"/>
                <a:cs typeface="Arial"/>
              </a:rPr>
              <a:t>1</a:t>
            </a:r>
            <a:r>
              <a:rPr dirty="0" sz="1800" spc="5">
                <a:latin typeface="Arial"/>
                <a:cs typeface="Arial"/>
              </a:rPr>
              <a:t>: </a:t>
            </a:r>
            <a:r>
              <a:rPr dirty="0" sz="1800" spc="-5">
                <a:latin typeface="Arial"/>
                <a:cs typeface="Arial"/>
              </a:rPr>
              <a:t>Train </a:t>
            </a:r>
            <a:r>
              <a:rPr dirty="0" sz="1800">
                <a:latin typeface="Arial"/>
                <a:cs typeface="Arial"/>
              </a:rPr>
              <a:t>(or </a:t>
            </a:r>
            <a:r>
              <a:rPr dirty="0" sz="1800" spc="-5">
                <a:latin typeface="Arial"/>
                <a:cs typeface="Arial"/>
              </a:rPr>
              <a:t>download) </a:t>
            </a:r>
            <a:r>
              <a:rPr dirty="0" sz="1800">
                <a:latin typeface="Arial"/>
                <a:cs typeface="Arial"/>
              </a:rPr>
              <a:t>a classification model </a:t>
            </a:r>
            <a:r>
              <a:rPr dirty="0" sz="1800" spc="-5">
                <a:latin typeface="Arial"/>
                <a:cs typeface="Arial"/>
              </a:rPr>
              <a:t>for ImageNet</a:t>
            </a:r>
            <a:r>
              <a:rPr dirty="0" sz="1800" spc="-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(AlexNet)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3375" y="2838222"/>
            <a:ext cx="2812415" cy="1240790"/>
            <a:chOff x="213375" y="2838222"/>
            <a:chExt cx="2812415" cy="1240790"/>
          </a:xfrm>
        </p:grpSpPr>
        <p:sp>
          <p:nvSpPr>
            <p:cNvPr id="5" name="object 5"/>
            <p:cNvSpPr/>
            <p:nvPr/>
          </p:nvSpPr>
          <p:spPr>
            <a:xfrm>
              <a:off x="213375" y="2838222"/>
              <a:ext cx="1494901" cy="12402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08276" y="3396885"/>
              <a:ext cx="272813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26399" y="3439838"/>
              <a:ext cx="299213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3074461" y="3254111"/>
            <a:ext cx="1195705" cy="403225"/>
            <a:chOff x="3074461" y="3254111"/>
            <a:chExt cx="1195705" cy="403225"/>
          </a:xfrm>
        </p:grpSpPr>
        <p:sp>
          <p:nvSpPr>
            <p:cNvPr id="11" name="object 11"/>
            <p:cNvSpPr/>
            <p:nvPr/>
          </p:nvSpPr>
          <p:spPr>
            <a:xfrm>
              <a:off x="3079224" y="3357273"/>
              <a:ext cx="765810" cy="295275"/>
            </a:xfrm>
            <a:custGeom>
              <a:avLst/>
              <a:gdLst/>
              <a:ahLst/>
              <a:cxnLst/>
              <a:rect l="l" t="t" r="r" b="b"/>
              <a:pathLst>
                <a:path w="765810" h="295275">
                  <a:moveTo>
                    <a:pt x="765300" y="295199"/>
                  </a:moveTo>
                  <a:lnTo>
                    <a:pt x="0" y="295199"/>
                  </a:lnTo>
                  <a:lnTo>
                    <a:pt x="0" y="0"/>
                  </a:lnTo>
                  <a:lnTo>
                    <a:pt x="765300" y="0"/>
                  </a:lnTo>
                  <a:lnTo>
                    <a:pt x="765300" y="295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844524" y="3258873"/>
              <a:ext cx="98425" cy="393700"/>
            </a:xfrm>
            <a:custGeom>
              <a:avLst/>
              <a:gdLst/>
              <a:ahLst/>
              <a:cxnLst/>
              <a:rect l="l" t="t" r="r" b="b"/>
              <a:pathLst>
                <a:path w="98425" h="393700">
                  <a:moveTo>
                    <a:pt x="0" y="3936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98399" y="295200"/>
                  </a:lnTo>
                  <a:lnTo>
                    <a:pt x="0" y="39360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079224" y="3258873"/>
              <a:ext cx="864235" cy="98425"/>
            </a:xfrm>
            <a:custGeom>
              <a:avLst/>
              <a:gdLst/>
              <a:ahLst/>
              <a:cxnLst/>
              <a:rect l="l" t="t" r="r" b="b"/>
              <a:pathLst>
                <a:path w="864235" h="98425">
                  <a:moveTo>
                    <a:pt x="765300" y="984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863700" y="0"/>
                  </a:lnTo>
                  <a:lnTo>
                    <a:pt x="765300" y="9840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079224" y="3258873"/>
              <a:ext cx="864235" cy="393700"/>
            </a:xfrm>
            <a:custGeom>
              <a:avLst/>
              <a:gdLst/>
              <a:ahLst/>
              <a:cxnLst/>
              <a:rect l="l" t="t" r="r" b="b"/>
              <a:pathLst>
                <a:path w="864235" h="393700">
                  <a:moveTo>
                    <a:pt x="0" y="98400"/>
                  </a:moveTo>
                  <a:lnTo>
                    <a:pt x="98399" y="0"/>
                  </a:lnTo>
                  <a:lnTo>
                    <a:pt x="863700" y="0"/>
                  </a:lnTo>
                  <a:lnTo>
                    <a:pt x="863700" y="295200"/>
                  </a:lnTo>
                  <a:lnTo>
                    <a:pt x="765300" y="393600"/>
                  </a:lnTo>
                  <a:lnTo>
                    <a:pt x="0" y="393600"/>
                  </a:lnTo>
                  <a:lnTo>
                    <a:pt x="0" y="98400"/>
                  </a:lnTo>
                  <a:close/>
                </a:path>
                <a:path w="864235" h="393700">
                  <a:moveTo>
                    <a:pt x="0" y="98400"/>
                  </a:moveTo>
                  <a:lnTo>
                    <a:pt x="765300" y="98400"/>
                  </a:lnTo>
                  <a:lnTo>
                    <a:pt x="863700" y="0"/>
                  </a:lnTo>
                </a:path>
                <a:path w="864235" h="393700">
                  <a:moveTo>
                    <a:pt x="765300" y="98400"/>
                  </a:moveTo>
                  <a:lnTo>
                    <a:pt x="765300" y="39360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970675" y="3396888"/>
              <a:ext cx="299213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4340312" y="3024362"/>
            <a:ext cx="116205" cy="874394"/>
            <a:chOff x="4340312" y="3024362"/>
            <a:chExt cx="116205" cy="874394"/>
          </a:xfrm>
        </p:grpSpPr>
        <p:sp>
          <p:nvSpPr>
            <p:cNvPr id="17" name="object 17"/>
            <p:cNvSpPr/>
            <p:nvPr/>
          </p:nvSpPr>
          <p:spPr>
            <a:xfrm>
              <a:off x="4345075" y="302912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106499" y="864599"/>
                  </a:moveTo>
                  <a:lnTo>
                    <a:pt x="0" y="8645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864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345075" y="302912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0" y="0"/>
                  </a:moveTo>
                  <a:lnTo>
                    <a:pt x="106499" y="0"/>
                  </a:lnTo>
                  <a:lnTo>
                    <a:pt x="106499" y="864599"/>
                  </a:lnTo>
                  <a:lnTo>
                    <a:pt x="0" y="86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4636713" y="3024212"/>
            <a:ext cx="116205" cy="874394"/>
            <a:chOff x="4636713" y="3024212"/>
            <a:chExt cx="116205" cy="874394"/>
          </a:xfrm>
        </p:grpSpPr>
        <p:sp>
          <p:nvSpPr>
            <p:cNvPr id="20" name="object 20"/>
            <p:cNvSpPr/>
            <p:nvPr/>
          </p:nvSpPr>
          <p:spPr>
            <a:xfrm>
              <a:off x="4641475" y="302897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106499" y="864599"/>
                  </a:moveTo>
                  <a:lnTo>
                    <a:pt x="0" y="8645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864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41475" y="302897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0" y="0"/>
                  </a:moveTo>
                  <a:lnTo>
                    <a:pt x="106499" y="0"/>
                  </a:lnTo>
                  <a:lnTo>
                    <a:pt x="106499" y="864599"/>
                  </a:lnTo>
                  <a:lnTo>
                    <a:pt x="0" y="86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4887112" y="3172562"/>
            <a:ext cx="459740" cy="556895"/>
            <a:chOff x="4887112" y="3172562"/>
            <a:chExt cx="459740" cy="556895"/>
          </a:xfrm>
        </p:grpSpPr>
        <p:sp>
          <p:nvSpPr>
            <p:cNvPr id="23" name="object 23"/>
            <p:cNvSpPr/>
            <p:nvPr/>
          </p:nvSpPr>
          <p:spPr>
            <a:xfrm>
              <a:off x="4891875" y="3177325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70">
                  <a:moveTo>
                    <a:pt x="106499" y="546899"/>
                  </a:moveTo>
                  <a:lnTo>
                    <a:pt x="0" y="5468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546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891875" y="3177325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70">
                  <a:moveTo>
                    <a:pt x="0" y="0"/>
                  </a:moveTo>
                  <a:lnTo>
                    <a:pt x="106499" y="0"/>
                  </a:lnTo>
                  <a:lnTo>
                    <a:pt x="106499" y="546899"/>
                  </a:lnTo>
                  <a:lnTo>
                    <a:pt x="0" y="546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047449" y="3396888"/>
              <a:ext cx="299213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01183" y="4188238"/>
            <a:ext cx="5194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85508" y="2313438"/>
            <a:ext cx="98806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Convolution  and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24230" y="3888963"/>
            <a:ext cx="97218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685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Final </a:t>
            </a:r>
            <a:r>
              <a:rPr dirty="0" sz="1400">
                <a:latin typeface="Arial"/>
                <a:cs typeface="Arial"/>
              </a:rPr>
              <a:t>conv  </a:t>
            </a:r>
            <a:r>
              <a:rPr dirty="0" sz="1400" spc="-5">
                <a:latin typeface="Arial"/>
                <a:cs typeface="Arial"/>
              </a:rPr>
              <a:t>feature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34873" y="2455112"/>
            <a:ext cx="127635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402590" marR="5080" indent="-39052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413962" y="3046862"/>
            <a:ext cx="116205" cy="911225"/>
            <a:chOff x="5413962" y="3046862"/>
            <a:chExt cx="116205" cy="911225"/>
          </a:xfrm>
        </p:grpSpPr>
        <p:sp>
          <p:nvSpPr>
            <p:cNvPr id="31" name="object 31"/>
            <p:cNvSpPr/>
            <p:nvPr/>
          </p:nvSpPr>
          <p:spPr>
            <a:xfrm>
              <a:off x="5418725" y="30516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18725" y="30516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4940663" y="4005838"/>
            <a:ext cx="106299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952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Class </a:t>
            </a:r>
            <a:r>
              <a:rPr dirty="0" sz="1400">
                <a:latin typeface="Arial"/>
                <a:cs typeface="Arial"/>
              </a:rPr>
              <a:t>scores  </a:t>
            </a:r>
            <a:r>
              <a:rPr dirty="0" sz="1400" spc="-5">
                <a:latin typeface="Arial"/>
                <a:cs typeface="Arial"/>
              </a:rPr>
              <a:t>1000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classes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711899" y="3389288"/>
            <a:ext cx="299213" cy="122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6235059" y="3319888"/>
            <a:ext cx="10407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Softmax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53</a:t>
            </a:fld>
            <a:endParaRPr sz="2000"/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27317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R-CNN</a:t>
            </a:r>
            <a:r>
              <a:rPr dirty="0" sz="3000" spc="-90"/>
              <a:t> </a:t>
            </a:r>
            <a:r>
              <a:rPr dirty="0" sz="3000" spc="-5"/>
              <a:t>Training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77650" y="710955"/>
            <a:ext cx="8134350" cy="1128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Step </a:t>
            </a:r>
            <a:r>
              <a:rPr dirty="0" sz="1800" spc="5" b="1">
                <a:latin typeface="Arial"/>
                <a:cs typeface="Arial"/>
              </a:rPr>
              <a:t>2</a:t>
            </a:r>
            <a:r>
              <a:rPr dirty="0" sz="1800" spc="5">
                <a:latin typeface="Arial"/>
                <a:cs typeface="Arial"/>
              </a:rPr>
              <a:t>: </a:t>
            </a:r>
            <a:r>
              <a:rPr dirty="0" sz="1800" spc="-5">
                <a:latin typeface="Arial"/>
                <a:cs typeface="Arial"/>
              </a:rPr>
              <a:t>Fine-tune </a:t>
            </a:r>
            <a:r>
              <a:rPr dirty="0" sz="1800">
                <a:latin typeface="Arial"/>
                <a:cs typeface="Arial"/>
              </a:rPr>
              <a:t>model </a:t>
            </a:r>
            <a:r>
              <a:rPr dirty="0" sz="1800" spc="-5">
                <a:latin typeface="Arial"/>
                <a:cs typeface="Arial"/>
              </a:rPr>
              <a:t>for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detection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dirty="0" sz="1800" spc="-5">
                <a:latin typeface="Arial"/>
                <a:cs typeface="Arial"/>
              </a:rPr>
              <a:t>Instead of 1000 ImageNet </a:t>
            </a:r>
            <a:r>
              <a:rPr dirty="0" sz="1800">
                <a:latin typeface="Arial"/>
                <a:cs typeface="Arial"/>
              </a:rPr>
              <a:t>classes, </a:t>
            </a:r>
            <a:r>
              <a:rPr dirty="0" sz="1800" spc="-5">
                <a:latin typeface="Arial"/>
                <a:cs typeface="Arial"/>
              </a:rPr>
              <a:t>want 20 object </a:t>
            </a:r>
            <a:r>
              <a:rPr dirty="0" sz="1800">
                <a:latin typeface="Arial"/>
                <a:cs typeface="Arial"/>
              </a:rPr>
              <a:t>classes +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background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dirty="0" sz="1800" spc="-5">
                <a:latin typeface="Arial"/>
                <a:cs typeface="Arial"/>
              </a:rPr>
              <a:t>Throw away final fully-connected layer, </a:t>
            </a:r>
            <a:r>
              <a:rPr dirty="0" sz="1800">
                <a:latin typeface="Arial"/>
                <a:cs typeface="Arial"/>
              </a:rPr>
              <a:t>reinitialize </a:t>
            </a:r>
            <a:r>
              <a:rPr dirty="0" sz="1800" spc="-5">
                <a:latin typeface="Arial"/>
                <a:cs typeface="Arial"/>
              </a:rPr>
              <a:t>from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scratch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dirty="0" sz="1800" spc="-5">
                <a:latin typeface="Arial"/>
                <a:cs typeface="Arial"/>
              </a:rPr>
              <a:t>Keep training </a:t>
            </a:r>
            <a:r>
              <a:rPr dirty="0" sz="1800">
                <a:latin typeface="Arial"/>
                <a:cs typeface="Arial"/>
              </a:rPr>
              <a:t>model </a:t>
            </a:r>
            <a:r>
              <a:rPr dirty="0" sz="1800" spc="-5">
                <a:latin typeface="Arial"/>
                <a:cs typeface="Arial"/>
              </a:rPr>
              <a:t>using positive </a:t>
            </a:r>
            <a:r>
              <a:rPr dirty="0" sz="1800">
                <a:latin typeface="Arial"/>
                <a:cs typeface="Arial"/>
              </a:rPr>
              <a:t>/ </a:t>
            </a:r>
            <a:r>
              <a:rPr dirty="0" sz="1800" spc="-5">
                <a:latin typeface="Arial"/>
                <a:cs typeface="Arial"/>
              </a:rPr>
              <a:t>negative </a:t>
            </a:r>
            <a:r>
              <a:rPr dirty="0" sz="1800">
                <a:latin typeface="Arial"/>
                <a:cs typeface="Arial"/>
              </a:rPr>
              <a:t>regions </a:t>
            </a:r>
            <a:r>
              <a:rPr dirty="0" sz="1800" spc="-5">
                <a:latin typeface="Arial"/>
                <a:cs typeface="Arial"/>
              </a:rPr>
              <a:t>from detection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images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3375" y="2838222"/>
            <a:ext cx="2812415" cy="1240790"/>
            <a:chOff x="213375" y="2838222"/>
            <a:chExt cx="2812415" cy="1240790"/>
          </a:xfrm>
        </p:grpSpPr>
        <p:sp>
          <p:nvSpPr>
            <p:cNvPr id="5" name="object 5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08276" y="3396885"/>
              <a:ext cx="272813" cy="1229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726399" y="3439838"/>
              <a:ext cx="299213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13375" y="2838222"/>
              <a:ext cx="1494901" cy="12402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3074461" y="3254111"/>
            <a:ext cx="1195705" cy="403225"/>
            <a:chOff x="3074461" y="3254111"/>
            <a:chExt cx="1195705" cy="403225"/>
          </a:xfrm>
        </p:grpSpPr>
        <p:sp>
          <p:nvSpPr>
            <p:cNvPr id="11" name="object 11"/>
            <p:cNvSpPr/>
            <p:nvPr/>
          </p:nvSpPr>
          <p:spPr>
            <a:xfrm>
              <a:off x="3079224" y="3357273"/>
              <a:ext cx="765810" cy="295275"/>
            </a:xfrm>
            <a:custGeom>
              <a:avLst/>
              <a:gdLst/>
              <a:ahLst/>
              <a:cxnLst/>
              <a:rect l="l" t="t" r="r" b="b"/>
              <a:pathLst>
                <a:path w="765810" h="295275">
                  <a:moveTo>
                    <a:pt x="765300" y="295199"/>
                  </a:moveTo>
                  <a:lnTo>
                    <a:pt x="0" y="295199"/>
                  </a:lnTo>
                  <a:lnTo>
                    <a:pt x="0" y="0"/>
                  </a:lnTo>
                  <a:lnTo>
                    <a:pt x="765300" y="0"/>
                  </a:lnTo>
                  <a:lnTo>
                    <a:pt x="765300" y="295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844524" y="3258873"/>
              <a:ext cx="98425" cy="393700"/>
            </a:xfrm>
            <a:custGeom>
              <a:avLst/>
              <a:gdLst/>
              <a:ahLst/>
              <a:cxnLst/>
              <a:rect l="l" t="t" r="r" b="b"/>
              <a:pathLst>
                <a:path w="98425" h="393700">
                  <a:moveTo>
                    <a:pt x="0" y="3936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98399" y="295200"/>
                  </a:lnTo>
                  <a:lnTo>
                    <a:pt x="0" y="39360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079224" y="3258873"/>
              <a:ext cx="864235" cy="98425"/>
            </a:xfrm>
            <a:custGeom>
              <a:avLst/>
              <a:gdLst/>
              <a:ahLst/>
              <a:cxnLst/>
              <a:rect l="l" t="t" r="r" b="b"/>
              <a:pathLst>
                <a:path w="864235" h="98425">
                  <a:moveTo>
                    <a:pt x="765300" y="984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863700" y="0"/>
                  </a:lnTo>
                  <a:lnTo>
                    <a:pt x="765300" y="9840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079224" y="3258873"/>
              <a:ext cx="864235" cy="393700"/>
            </a:xfrm>
            <a:custGeom>
              <a:avLst/>
              <a:gdLst/>
              <a:ahLst/>
              <a:cxnLst/>
              <a:rect l="l" t="t" r="r" b="b"/>
              <a:pathLst>
                <a:path w="864235" h="393700">
                  <a:moveTo>
                    <a:pt x="0" y="98400"/>
                  </a:moveTo>
                  <a:lnTo>
                    <a:pt x="98399" y="0"/>
                  </a:lnTo>
                  <a:lnTo>
                    <a:pt x="863700" y="0"/>
                  </a:lnTo>
                  <a:lnTo>
                    <a:pt x="863700" y="295200"/>
                  </a:lnTo>
                  <a:lnTo>
                    <a:pt x="765300" y="393600"/>
                  </a:lnTo>
                  <a:lnTo>
                    <a:pt x="0" y="393600"/>
                  </a:lnTo>
                  <a:lnTo>
                    <a:pt x="0" y="98400"/>
                  </a:lnTo>
                  <a:close/>
                </a:path>
                <a:path w="864235" h="393700">
                  <a:moveTo>
                    <a:pt x="0" y="98400"/>
                  </a:moveTo>
                  <a:lnTo>
                    <a:pt x="765300" y="98400"/>
                  </a:lnTo>
                  <a:lnTo>
                    <a:pt x="863700" y="0"/>
                  </a:lnTo>
                </a:path>
                <a:path w="864235" h="393700">
                  <a:moveTo>
                    <a:pt x="765300" y="98400"/>
                  </a:moveTo>
                  <a:lnTo>
                    <a:pt x="765300" y="39360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970675" y="3396888"/>
              <a:ext cx="299213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4340312" y="3024362"/>
            <a:ext cx="116205" cy="874394"/>
            <a:chOff x="4340312" y="3024362"/>
            <a:chExt cx="116205" cy="874394"/>
          </a:xfrm>
        </p:grpSpPr>
        <p:sp>
          <p:nvSpPr>
            <p:cNvPr id="17" name="object 17"/>
            <p:cNvSpPr/>
            <p:nvPr/>
          </p:nvSpPr>
          <p:spPr>
            <a:xfrm>
              <a:off x="4345075" y="302912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106499" y="864599"/>
                  </a:moveTo>
                  <a:lnTo>
                    <a:pt x="0" y="8645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864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345075" y="302912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0" y="0"/>
                  </a:moveTo>
                  <a:lnTo>
                    <a:pt x="106499" y="0"/>
                  </a:lnTo>
                  <a:lnTo>
                    <a:pt x="106499" y="864599"/>
                  </a:lnTo>
                  <a:lnTo>
                    <a:pt x="0" y="86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4636713" y="3024212"/>
            <a:ext cx="116205" cy="874394"/>
            <a:chOff x="4636713" y="3024212"/>
            <a:chExt cx="116205" cy="874394"/>
          </a:xfrm>
        </p:grpSpPr>
        <p:sp>
          <p:nvSpPr>
            <p:cNvPr id="20" name="object 20"/>
            <p:cNvSpPr/>
            <p:nvPr/>
          </p:nvSpPr>
          <p:spPr>
            <a:xfrm>
              <a:off x="4641475" y="302897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106499" y="864599"/>
                  </a:moveTo>
                  <a:lnTo>
                    <a:pt x="0" y="8645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864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41475" y="302897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0" y="0"/>
                  </a:moveTo>
                  <a:lnTo>
                    <a:pt x="106499" y="0"/>
                  </a:lnTo>
                  <a:lnTo>
                    <a:pt x="106499" y="864599"/>
                  </a:lnTo>
                  <a:lnTo>
                    <a:pt x="0" y="86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4887112" y="3172562"/>
            <a:ext cx="459740" cy="556895"/>
            <a:chOff x="4887112" y="3172562"/>
            <a:chExt cx="459740" cy="556895"/>
          </a:xfrm>
        </p:grpSpPr>
        <p:sp>
          <p:nvSpPr>
            <p:cNvPr id="23" name="object 23"/>
            <p:cNvSpPr/>
            <p:nvPr/>
          </p:nvSpPr>
          <p:spPr>
            <a:xfrm>
              <a:off x="4891875" y="3177325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70">
                  <a:moveTo>
                    <a:pt x="106499" y="546899"/>
                  </a:moveTo>
                  <a:lnTo>
                    <a:pt x="0" y="5468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546899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891875" y="3177325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70">
                  <a:moveTo>
                    <a:pt x="0" y="0"/>
                  </a:moveTo>
                  <a:lnTo>
                    <a:pt x="106499" y="0"/>
                  </a:lnTo>
                  <a:lnTo>
                    <a:pt x="106499" y="546899"/>
                  </a:lnTo>
                  <a:lnTo>
                    <a:pt x="0" y="546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047449" y="3396888"/>
              <a:ext cx="299213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01183" y="4188238"/>
            <a:ext cx="5194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85508" y="2313438"/>
            <a:ext cx="98806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Convolution  and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24230" y="3888963"/>
            <a:ext cx="97218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685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Final </a:t>
            </a:r>
            <a:r>
              <a:rPr dirty="0" sz="1400">
                <a:latin typeface="Arial"/>
                <a:cs typeface="Arial"/>
              </a:rPr>
              <a:t>conv  </a:t>
            </a:r>
            <a:r>
              <a:rPr dirty="0" sz="1400" spc="-5">
                <a:latin typeface="Arial"/>
                <a:cs typeface="Arial"/>
              </a:rPr>
              <a:t>feature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34873" y="2455112"/>
            <a:ext cx="127635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402590" marR="5080" indent="-39052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413962" y="3046862"/>
            <a:ext cx="116205" cy="911225"/>
            <a:chOff x="5413962" y="3046862"/>
            <a:chExt cx="116205" cy="911225"/>
          </a:xfrm>
        </p:grpSpPr>
        <p:sp>
          <p:nvSpPr>
            <p:cNvPr id="31" name="object 31"/>
            <p:cNvSpPr/>
            <p:nvPr/>
          </p:nvSpPr>
          <p:spPr>
            <a:xfrm>
              <a:off x="5418725" y="30516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18725" y="30516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4926042" y="4005838"/>
            <a:ext cx="109220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5730" marR="5080" indent="-113664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Class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scores:  </a:t>
            </a:r>
            <a:r>
              <a:rPr dirty="0" sz="1400" spc="-5">
                <a:latin typeface="Arial"/>
                <a:cs typeface="Arial"/>
              </a:rPr>
              <a:t>21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classes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711899" y="3389288"/>
            <a:ext cx="299213" cy="122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6235059" y="3319888"/>
            <a:ext cx="10407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Softmax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89424" y="2181104"/>
            <a:ext cx="1505585" cy="57023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spc="-5">
                <a:latin typeface="Arial"/>
                <a:cs typeface="Arial"/>
              </a:rPr>
              <a:t>Re-initialize this layer:  was 4096 </a:t>
            </a:r>
            <a:r>
              <a:rPr dirty="0" sz="1200">
                <a:latin typeface="Arial"/>
                <a:cs typeface="Arial"/>
              </a:rPr>
              <a:t>x</a:t>
            </a:r>
            <a:r>
              <a:rPr dirty="0" sz="1200" spc="-3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1000,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75"/>
              </a:lnSpc>
            </a:pPr>
            <a:r>
              <a:rPr dirty="0" sz="1200" spc="-5">
                <a:latin typeface="Arial"/>
                <a:cs typeface="Arial"/>
              </a:rPr>
              <a:t>now will be 4096 </a:t>
            </a:r>
            <a:r>
              <a:rPr dirty="0" sz="1200">
                <a:latin typeface="Arial"/>
                <a:cs typeface="Arial"/>
              </a:rPr>
              <a:t>x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21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945125" y="2525021"/>
            <a:ext cx="1057275" cy="652780"/>
          </a:xfrm>
          <a:custGeom>
            <a:avLst/>
            <a:gdLst/>
            <a:ahLst/>
            <a:cxnLst/>
            <a:rect l="l" t="t" r="r" b="b"/>
            <a:pathLst>
              <a:path w="1057275" h="652780">
                <a:moveTo>
                  <a:pt x="0" y="652303"/>
                </a:moveTo>
                <a:lnTo>
                  <a:pt x="10128" y="576714"/>
                </a:lnTo>
                <a:lnTo>
                  <a:pt x="22489" y="539200"/>
                </a:lnTo>
                <a:lnTo>
                  <a:pt x="39448" y="502021"/>
                </a:lnTo>
                <a:lnTo>
                  <a:pt x="60805" y="465291"/>
                </a:lnTo>
                <a:lnTo>
                  <a:pt x="86360" y="429121"/>
                </a:lnTo>
                <a:lnTo>
                  <a:pt x="115913" y="393624"/>
                </a:lnTo>
                <a:lnTo>
                  <a:pt x="149265" y="358910"/>
                </a:lnTo>
                <a:lnTo>
                  <a:pt x="186215" y="325093"/>
                </a:lnTo>
                <a:lnTo>
                  <a:pt x="226563" y="292284"/>
                </a:lnTo>
                <a:lnTo>
                  <a:pt x="270110" y="260596"/>
                </a:lnTo>
                <a:lnTo>
                  <a:pt x="316655" y="230140"/>
                </a:lnTo>
                <a:lnTo>
                  <a:pt x="365999" y="201028"/>
                </a:lnTo>
                <a:lnTo>
                  <a:pt x="408014" y="178442"/>
                </a:lnTo>
                <a:lnTo>
                  <a:pt x="451638" y="156878"/>
                </a:lnTo>
                <a:lnTo>
                  <a:pt x="496762" y="136396"/>
                </a:lnTo>
                <a:lnTo>
                  <a:pt x="543281" y="117055"/>
                </a:lnTo>
                <a:lnTo>
                  <a:pt x="591086" y="98916"/>
                </a:lnTo>
                <a:lnTo>
                  <a:pt x="640071" y="82040"/>
                </a:lnTo>
                <a:lnTo>
                  <a:pt x="690128" y="66485"/>
                </a:lnTo>
                <a:lnTo>
                  <a:pt x="741149" y="52313"/>
                </a:lnTo>
                <a:lnTo>
                  <a:pt x="793029" y="39582"/>
                </a:lnTo>
                <a:lnTo>
                  <a:pt x="845660" y="28355"/>
                </a:lnTo>
                <a:lnTo>
                  <a:pt x="898933" y="18689"/>
                </a:lnTo>
                <a:lnTo>
                  <a:pt x="952743" y="10647"/>
                </a:lnTo>
                <a:lnTo>
                  <a:pt x="993388" y="5716"/>
                </a:lnTo>
                <a:lnTo>
                  <a:pt x="1034229" y="1756"/>
                </a:lnTo>
                <a:lnTo>
                  <a:pt x="1047878" y="657"/>
                </a:lnTo>
                <a:lnTo>
                  <a:pt x="10569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991445" y="2484050"/>
            <a:ext cx="106573" cy="819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53</a:t>
            </a:fld>
            <a:endParaRPr sz="2000"/>
          </a:p>
        </p:txBody>
      </p:sp>
      <p:sp>
        <p:nvSpPr>
          <p:cNvPr id="41" name="object 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27317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R-CNN</a:t>
            </a:r>
            <a:r>
              <a:rPr dirty="0" sz="3000" spc="-90"/>
              <a:t> </a:t>
            </a:r>
            <a:r>
              <a:rPr dirty="0" sz="3000" spc="-5"/>
              <a:t>Training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77650" y="710955"/>
            <a:ext cx="7565390" cy="2098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Step </a:t>
            </a:r>
            <a:r>
              <a:rPr dirty="0" sz="1800" spc="5" b="1">
                <a:latin typeface="Arial"/>
                <a:cs typeface="Arial"/>
              </a:rPr>
              <a:t>3</a:t>
            </a:r>
            <a:r>
              <a:rPr dirty="0" sz="1800" spc="5">
                <a:latin typeface="Arial"/>
                <a:cs typeface="Arial"/>
              </a:rPr>
              <a:t>: </a:t>
            </a:r>
            <a:r>
              <a:rPr dirty="0" sz="1800" spc="-5">
                <a:latin typeface="Arial"/>
                <a:cs typeface="Arial"/>
              </a:rPr>
              <a:t>Extract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  <a:p>
            <a:pPr marL="469900" indent="-296545">
              <a:lnSpc>
                <a:spcPct val="100000"/>
              </a:lnSpc>
              <a:spcBef>
                <a:spcPts val="20"/>
              </a:spcBef>
              <a:buChar char="-"/>
              <a:tabLst>
                <a:tab pos="469265" algn="l"/>
                <a:tab pos="469900" algn="l"/>
              </a:tabLst>
            </a:pPr>
            <a:r>
              <a:rPr dirty="0" sz="1600" spc="-5">
                <a:latin typeface="Arial"/>
                <a:cs typeface="Arial"/>
              </a:rPr>
              <a:t>Extract </a:t>
            </a:r>
            <a:r>
              <a:rPr dirty="0" sz="1600">
                <a:latin typeface="Arial"/>
                <a:cs typeface="Arial"/>
              </a:rPr>
              <a:t>region </a:t>
            </a:r>
            <a:r>
              <a:rPr dirty="0" sz="1600" spc="-5">
                <a:latin typeface="Arial"/>
                <a:cs typeface="Arial"/>
              </a:rPr>
              <a:t>proposals for all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images</a:t>
            </a:r>
            <a:endParaRPr sz="1600">
              <a:latin typeface="Arial"/>
              <a:cs typeface="Arial"/>
            </a:endParaRPr>
          </a:p>
          <a:p>
            <a:pPr marL="469900" marR="5080" indent="-296545">
              <a:lnSpc>
                <a:spcPct val="101600"/>
              </a:lnSpc>
              <a:buChar char="-"/>
              <a:tabLst>
                <a:tab pos="469265" algn="l"/>
                <a:tab pos="469900" algn="l"/>
              </a:tabLst>
            </a:pPr>
            <a:r>
              <a:rPr dirty="0" sz="1600" spc="-5">
                <a:latin typeface="Arial"/>
                <a:cs typeface="Arial"/>
              </a:rPr>
              <a:t>For each </a:t>
            </a:r>
            <a:r>
              <a:rPr dirty="0" sz="1600">
                <a:latin typeface="Arial"/>
                <a:cs typeface="Arial"/>
              </a:rPr>
              <a:t>region: </a:t>
            </a:r>
            <a:r>
              <a:rPr dirty="0" sz="1600" spc="-5">
                <a:latin typeface="Arial"/>
                <a:cs typeface="Arial"/>
              </a:rPr>
              <a:t>warp to CNN input </a:t>
            </a:r>
            <a:r>
              <a:rPr dirty="0" sz="1600">
                <a:latin typeface="Arial"/>
                <a:cs typeface="Arial"/>
              </a:rPr>
              <a:t>size, run </a:t>
            </a:r>
            <a:r>
              <a:rPr dirty="0" sz="1600" spc="-5">
                <a:latin typeface="Arial"/>
                <a:cs typeface="Arial"/>
              </a:rPr>
              <a:t>forward through CNN, </a:t>
            </a:r>
            <a:r>
              <a:rPr dirty="0" sz="1600">
                <a:latin typeface="Arial"/>
                <a:cs typeface="Arial"/>
              </a:rPr>
              <a:t>save </a:t>
            </a:r>
            <a:r>
              <a:rPr dirty="0" sz="1600" spc="-5">
                <a:latin typeface="Arial"/>
                <a:cs typeface="Arial"/>
              </a:rPr>
              <a:t>pool5  features 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disk</a:t>
            </a:r>
            <a:endParaRPr sz="1600">
              <a:latin typeface="Arial"/>
              <a:cs typeface="Arial"/>
            </a:endParaRPr>
          </a:p>
          <a:p>
            <a:pPr marL="469900" indent="-296545">
              <a:lnSpc>
                <a:spcPct val="100000"/>
              </a:lnSpc>
              <a:spcBef>
                <a:spcPts val="30"/>
              </a:spcBef>
              <a:buChar char="-"/>
              <a:tabLst>
                <a:tab pos="469265" algn="l"/>
                <a:tab pos="469900" algn="l"/>
              </a:tabLst>
            </a:pPr>
            <a:r>
              <a:rPr dirty="0" sz="1600" spc="-5">
                <a:latin typeface="Arial"/>
                <a:cs typeface="Arial"/>
              </a:rPr>
              <a:t>Have </a:t>
            </a:r>
            <a:r>
              <a:rPr dirty="0" sz="1600">
                <a:latin typeface="Arial"/>
                <a:cs typeface="Arial"/>
              </a:rPr>
              <a:t>a </a:t>
            </a:r>
            <a:r>
              <a:rPr dirty="0" sz="1600" spc="-5">
                <a:latin typeface="Arial"/>
                <a:cs typeface="Arial"/>
              </a:rPr>
              <a:t>big hard drive: features are ~200GB for PASCAL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dataset!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marL="4821555" marR="1797685" indent="-24765">
              <a:lnSpc>
                <a:spcPts val="1650"/>
              </a:lnSpc>
              <a:spcBef>
                <a:spcPts val="1050"/>
              </a:spcBef>
            </a:pPr>
            <a:r>
              <a:rPr dirty="0" sz="1400" spc="-5">
                <a:latin typeface="Arial"/>
                <a:cs typeface="Arial"/>
              </a:rPr>
              <a:t>Convolution  and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75" y="2838222"/>
            <a:ext cx="1494901" cy="1240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5280337" y="2928162"/>
            <a:ext cx="1022350" cy="1060450"/>
            <a:chOff x="5280337" y="2928162"/>
            <a:chExt cx="1022350" cy="1060450"/>
          </a:xfrm>
        </p:grpSpPr>
        <p:sp>
          <p:nvSpPr>
            <p:cNvPr id="6" name="object 6"/>
            <p:cNvSpPr/>
            <p:nvPr/>
          </p:nvSpPr>
          <p:spPr>
            <a:xfrm>
              <a:off x="52850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2850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002999" y="3439838"/>
              <a:ext cx="299213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6351061" y="3254111"/>
            <a:ext cx="873760" cy="403225"/>
            <a:chOff x="6351061" y="3254111"/>
            <a:chExt cx="873760" cy="403225"/>
          </a:xfrm>
        </p:grpSpPr>
        <p:sp>
          <p:nvSpPr>
            <p:cNvPr id="10" name="object 10"/>
            <p:cNvSpPr/>
            <p:nvPr/>
          </p:nvSpPr>
          <p:spPr>
            <a:xfrm>
              <a:off x="6355823" y="3357273"/>
              <a:ext cx="765810" cy="295275"/>
            </a:xfrm>
            <a:custGeom>
              <a:avLst/>
              <a:gdLst/>
              <a:ahLst/>
              <a:cxnLst/>
              <a:rect l="l" t="t" r="r" b="b"/>
              <a:pathLst>
                <a:path w="765809" h="295275">
                  <a:moveTo>
                    <a:pt x="765300" y="295199"/>
                  </a:moveTo>
                  <a:lnTo>
                    <a:pt x="0" y="295199"/>
                  </a:lnTo>
                  <a:lnTo>
                    <a:pt x="0" y="0"/>
                  </a:lnTo>
                  <a:lnTo>
                    <a:pt x="765300" y="0"/>
                  </a:lnTo>
                  <a:lnTo>
                    <a:pt x="765300" y="295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121124" y="3258873"/>
              <a:ext cx="98425" cy="393700"/>
            </a:xfrm>
            <a:custGeom>
              <a:avLst/>
              <a:gdLst/>
              <a:ahLst/>
              <a:cxnLst/>
              <a:rect l="l" t="t" r="r" b="b"/>
              <a:pathLst>
                <a:path w="98425" h="393700">
                  <a:moveTo>
                    <a:pt x="0" y="3936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98399" y="295200"/>
                  </a:lnTo>
                  <a:lnTo>
                    <a:pt x="0" y="39360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355823" y="3258873"/>
              <a:ext cx="864235" cy="98425"/>
            </a:xfrm>
            <a:custGeom>
              <a:avLst/>
              <a:gdLst/>
              <a:ahLst/>
              <a:cxnLst/>
              <a:rect l="l" t="t" r="r" b="b"/>
              <a:pathLst>
                <a:path w="864234" h="98425">
                  <a:moveTo>
                    <a:pt x="765300" y="984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863700" y="0"/>
                  </a:lnTo>
                  <a:lnTo>
                    <a:pt x="765300" y="9840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355823" y="3258873"/>
              <a:ext cx="864235" cy="393700"/>
            </a:xfrm>
            <a:custGeom>
              <a:avLst/>
              <a:gdLst/>
              <a:ahLst/>
              <a:cxnLst/>
              <a:rect l="l" t="t" r="r" b="b"/>
              <a:pathLst>
                <a:path w="864234" h="393700">
                  <a:moveTo>
                    <a:pt x="0" y="98400"/>
                  </a:moveTo>
                  <a:lnTo>
                    <a:pt x="98399" y="0"/>
                  </a:lnTo>
                  <a:lnTo>
                    <a:pt x="863700" y="0"/>
                  </a:lnTo>
                  <a:lnTo>
                    <a:pt x="863700" y="295200"/>
                  </a:lnTo>
                  <a:lnTo>
                    <a:pt x="765300" y="393600"/>
                  </a:lnTo>
                  <a:lnTo>
                    <a:pt x="0" y="393600"/>
                  </a:lnTo>
                  <a:lnTo>
                    <a:pt x="0" y="98400"/>
                  </a:lnTo>
                  <a:close/>
                </a:path>
                <a:path w="864234" h="393700">
                  <a:moveTo>
                    <a:pt x="0" y="98400"/>
                  </a:moveTo>
                  <a:lnTo>
                    <a:pt x="765300" y="98400"/>
                  </a:lnTo>
                  <a:lnTo>
                    <a:pt x="863700" y="0"/>
                  </a:lnTo>
                </a:path>
                <a:path w="864234" h="393700">
                  <a:moveTo>
                    <a:pt x="765300" y="98400"/>
                  </a:moveTo>
                  <a:lnTo>
                    <a:pt x="765300" y="39360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01183" y="4188238"/>
            <a:ext cx="5194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01824" y="3718388"/>
            <a:ext cx="11512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pool5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987237" y="2838172"/>
            <a:ext cx="1495425" cy="1240790"/>
            <a:chOff x="1987237" y="2838172"/>
            <a:chExt cx="1495425" cy="1240790"/>
          </a:xfrm>
        </p:grpSpPr>
        <p:sp>
          <p:nvSpPr>
            <p:cNvPr id="17" name="object 17"/>
            <p:cNvSpPr/>
            <p:nvPr/>
          </p:nvSpPr>
          <p:spPr>
            <a:xfrm>
              <a:off x="1987237" y="2838172"/>
              <a:ext cx="1494901" cy="12402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347375" y="2872800"/>
              <a:ext cx="913130" cy="1170305"/>
            </a:xfrm>
            <a:custGeom>
              <a:avLst/>
              <a:gdLst/>
              <a:ahLst/>
              <a:cxnLst/>
              <a:rect l="l" t="t" r="r" b="b"/>
              <a:pathLst>
                <a:path w="913129" h="1170304">
                  <a:moveTo>
                    <a:pt x="0" y="35974"/>
                  </a:moveTo>
                  <a:lnTo>
                    <a:pt x="676499" y="35974"/>
                  </a:lnTo>
                  <a:lnTo>
                    <a:pt x="676499" y="582874"/>
                  </a:lnTo>
                  <a:lnTo>
                    <a:pt x="0" y="582874"/>
                  </a:lnTo>
                  <a:lnTo>
                    <a:pt x="0" y="35974"/>
                  </a:lnTo>
                  <a:close/>
                </a:path>
                <a:path w="913129" h="1170304">
                  <a:moveTo>
                    <a:pt x="49074" y="0"/>
                  </a:moveTo>
                  <a:lnTo>
                    <a:pt x="912774" y="0"/>
                  </a:lnTo>
                  <a:lnTo>
                    <a:pt x="912774" y="1170299"/>
                  </a:lnTo>
                  <a:lnTo>
                    <a:pt x="49074" y="1170299"/>
                  </a:lnTo>
                  <a:lnTo>
                    <a:pt x="49074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/>
          <p:nvPr/>
        </p:nvSpPr>
        <p:spPr>
          <a:xfrm>
            <a:off x="3998262" y="2872800"/>
            <a:ext cx="548726" cy="5165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998274" y="3501325"/>
            <a:ext cx="548701" cy="5165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038804" y="4226588"/>
            <a:ext cx="14268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Region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Proposals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50945" y="4226588"/>
            <a:ext cx="10369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Crop </a:t>
            </a:r>
            <a:r>
              <a:rPr dirty="0" sz="1400">
                <a:latin typeface="Arial"/>
                <a:cs typeface="Arial"/>
              </a:rPr>
              <a:t>+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Warp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916862" y="3057012"/>
            <a:ext cx="602615" cy="797560"/>
            <a:chOff x="7916862" y="3057012"/>
            <a:chExt cx="602615" cy="797560"/>
          </a:xfrm>
        </p:grpSpPr>
        <p:sp>
          <p:nvSpPr>
            <p:cNvPr id="24" name="object 24"/>
            <p:cNvSpPr/>
            <p:nvPr/>
          </p:nvSpPr>
          <p:spPr>
            <a:xfrm>
              <a:off x="7921625" y="3135837"/>
              <a:ext cx="593090" cy="713740"/>
            </a:xfrm>
            <a:custGeom>
              <a:avLst/>
              <a:gdLst/>
              <a:ahLst/>
              <a:cxnLst/>
              <a:rect l="l" t="t" r="r" b="b"/>
              <a:pathLst>
                <a:path w="593090" h="713739">
                  <a:moveTo>
                    <a:pt x="296249" y="713737"/>
                  </a:moveTo>
                  <a:lnTo>
                    <a:pt x="228322" y="711781"/>
                  </a:lnTo>
                  <a:lnTo>
                    <a:pt x="165966" y="706209"/>
                  </a:lnTo>
                  <a:lnTo>
                    <a:pt x="110960" y="697466"/>
                  </a:lnTo>
                  <a:lnTo>
                    <a:pt x="65082" y="685997"/>
                  </a:lnTo>
                  <a:lnTo>
                    <a:pt x="7824" y="656656"/>
                  </a:lnTo>
                  <a:lnTo>
                    <a:pt x="0" y="639674"/>
                  </a:lnTo>
                  <a:lnTo>
                    <a:pt x="0" y="0"/>
                  </a:lnTo>
                  <a:lnTo>
                    <a:pt x="7824" y="16981"/>
                  </a:lnTo>
                  <a:lnTo>
                    <a:pt x="30111" y="32570"/>
                  </a:lnTo>
                  <a:lnTo>
                    <a:pt x="110960" y="57791"/>
                  </a:lnTo>
                  <a:lnTo>
                    <a:pt x="165966" y="66534"/>
                  </a:lnTo>
                  <a:lnTo>
                    <a:pt x="228322" y="72106"/>
                  </a:lnTo>
                  <a:lnTo>
                    <a:pt x="296249" y="74062"/>
                  </a:lnTo>
                  <a:lnTo>
                    <a:pt x="364177" y="72106"/>
                  </a:lnTo>
                  <a:lnTo>
                    <a:pt x="426533" y="66534"/>
                  </a:lnTo>
                  <a:lnTo>
                    <a:pt x="481539" y="57791"/>
                  </a:lnTo>
                  <a:lnTo>
                    <a:pt x="527417" y="46322"/>
                  </a:lnTo>
                  <a:lnTo>
                    <a:pt x="584675" y="16981"/>
                  </a:lnTo>
                  <a:lnTo>
                    <a:pt x="592499" y="0"/>
                  </a:lnTo>
                  <a:lnTo>
                    <a:pt x="592499" y="639674"/>
                  </a:lnTo>
                  <a:lnTo>
                    <a:pt x="562388" y="672245"/>
                  </a:lnTo>
                  <a:lnTo>
                    <a:pt x="481539" y="697466"/>
                  </a:lnTo>
                  <a:lnTo>
                    <a:pt x="426533" y="706209"/>
                  </a:lnTo>
                  <a:lnTo>
                    <a:pt x="364177" y="711781"/>
                  </a:lnTo>
                  <a:lnTo>
                    <a:pt x="296249" y="71373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921624" y="3061774"/>
              <a:ext cx="593090" cy="148590"/>
            </a:xfrm>
            <a:custGeom>
              <a:avLst/>
              <a:gdLst/>
              <a:ahLst/>
              <a:cxnLst/>
              <a:rect l="l" t="t" r="r" b="b"/>
              <a:pathLst>
                <a:path w="593090" h="148589">
                  <a:moveTo>
                    <a:pt x="296249" y="148124"/>
                  </a:moveTo>
                  <a:lnTo>
                    <a:pt x="228322" y="146168"/>
                  </a:lnTo>
                  <a:lnTo>
                    <a:pt x="165966" y="140597"/>
                  </a:lnTo>
                  <a:lnTo>
                    <a:pt x="110960" y="131854"/>
                  </a:lnTo>
                  <a:lnTo>
                    <a:pt x="65082" y="120384"/>
                  </a:lnTo>
                  <a:lnTo>
                    <a:pt x="7824" y="91044"/>
                  </a:lnTo>
                  <a:lnTo>
                    <a:pt x="0" y="74062"/>
                  </a:lnTo>
                  <a:lnTo>
                    <a:pt x="7824" y="57080"/>
                  </a:lnTo>
                  <a:lnTo>
                    <a:pt x="65082" y="27740"/>
                  </a:lnTo>
                  <a:lnTo>
                    <a:pt x="110960" y="16270"/>
                  </a:lnTo>
                  <a:lnTo>
                    <a:pt x="165966" y="7527"/>
                  </a:lnTo>
                  <a:lnTo>
                    <a:pt x="228322" y="1956"/>
                  </a:lnTo>
                  <a:lnTo>
                    <a:pt x="296249" y="0"/>
                  </a:lnTo>
                  <a:lnTo>
                    <a:pt x="364177" y="1956"/>
                  </a:lnTo>
                  <a:lnTo>
                    <a:pt x="426533" y="7527"/>
                  </a:lnTo>
                  <a:lnTo>
                    <a:pt x="481539" y="16270"/>
                  </a:lnTo>
                  <a:lnTo>
                    <a:pt x="527417" y="27740"/>
                  </a:lnTo>
                  <a:lnTo>
                    <a:pt x="584675" y="57080"/>
                  </a:lnTo>
                  <a:lnTo>
                    <a:pt x="592499" y="74062"/>
                  </a:lnTo>
                  <a:lnTo>
                    <a:pt x="584675" y="91044"/>
                  </a:lnTo>
                  <a:lnTo>
                    <a:pt x="527417" y="120384"/>
                  </a:lnTo>
                  <a:lnTo>
                    <a:pt x="481539" y="131854"/>
                  </a:lnTo>
                  <a:lnTo>
                    <a:pt x="426533" y="140597"/>
                  </a:lnTo>
                  <a:lnTo>
                    <a:pt x="364177" y="146168"/>
                  </a:lnTo>
                  <a:lnTo>
                    <a:pt x="296249" y="148124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921625" y="3061774"/>
              <a:ext cx="593090" cy="788035"/>
            </a:xfrm>
            <a:custGeom>
              <a:avLst/>
              <a:gdLst/>
              <a:ahLst/>
              <a:cxnLst/>
              <a:rect l="l" t="t" r="r" b="b"/>
              <a:pathLst>
                <a:path w="593090" h="788035">
                  <a:moveTo>
                    <a:pt x="592499" y="74062"/>
                  </a:moveTo>
                  <a:lnTo>
                    <a:pt x="584675" y="91044"/>
                  </a:lnTo>
                  <a:lnTo>
                    <a:pt x="562388" y="106633"/>
                  </a:lnTo>
                  <a:lnTo>
                    <a:pt x="481539" y="131854"/>
                  </a:lnTo>
                  <a:lnTo>
                    <a:pt x="426533" y="140597"/>
                  </a:lnTo>
                  <a:lnTo>
                    <a:pt x="364177" y="146168"/>
                  </a:lnTo>
                  <a:lnTo>
                    <a:pt x="296249" y="148124"/>
                  </a:lnTo>
                  <a:lnTo>
                    <a:pt x="228322" y="146168"/>
                  </a:lnTo>
                  <a:lnTo>
                    <a:pt x="165966" y="140597"/>
                  </a:lnTo>
                  <a:lnTo>
                    <a:pt x="110960" y="131854"/>
                  </a:lnTo>
                  <a:lnTo>
                    <a:pt x="65082" y="120384"/>
                  </a:lnTo>
                  <a:lnTo>
                    <a:pt x="7824" y="91044"/>
                  </a:lnTo>
                  <a:lnTo>
                    <a:pt x="0" y="74062"/>
                  </a:lnTo>
                  <a:lnTo>
                    <a:pt x="30111" y="41491"/>
                  </a:lnTo>
                  <a:lnTo>
                    <a:pt x="110960" y="16270"/>
                  </a:lnTo>
                  <a:lnTo>
                    <a:pt x="165966" y="7527"/>
                  </a:lnTo>
                  <a:lnTo>
                    <a:pt x="228322" y="1956"/>
                  </a:lnTo>
                  <a:lnTo>
                    <a:pt x="296249" y="0"/>
                  </a:lnTo>
                  <a:lnTo>
                    <a:pt x="364177" y="1956"/>
                  </a:lnTo>
                  <a:lnTo>
                    <a:pt x="426533" y="7527"/>
                  </a:lnTo>
                  <a:lnTo>
                    <a:pt x="481539" y="16270"/>
                  </a:lnTo>
                  <a:lnTo>
                    <a:pt x="527417" y="27740"/>
                  </a:lnTo>
                  <a:lnTo>
                    <a:pt x="584675" y="57080"/>
                  </a:lnTo>
                  <a:lnTo>
                    <a:pt x="592499" y="74062"/>
                  </a:lnTo>
                  <a:lnTo>
                    <a:pt x="592499" y="713737"/>
                  </a:lnTo>
                  <a:lnTo>
                    <a:pt x="562388" y="746308"/>
                  </a:lnTo>
                  <a:lnTo>
                    <a:pt x="481539" y="771529"/>
                  </a:lnTo>
                  <a:lnTo>
                    <a:pt x="426533" y="780272"/>
                  </a:lnTo>
                  <a:lnTo>
                    <a:pt x="364177" y="785843"/>
                  </a:lnTo>
                  <a:lnTo>
                    <a:pt x="296249" y="787799"/>
                  </a:lnTo>
                  <a:lnTo>
                    <a:pt x="228322" y="785843"/>
                  </a:lnTo>
                  <a:lnTo>
                    <a:pt x="165966" y="780272"/>
                  </a:lnTo>
                  <a:lnTo>
                    <a:pt x="110960" y="771529"/>
                  </a:lnTo>
                  <a:lnTo>
                    <a:pt x="65082" y="760059"/>
                  </a:lnTo>
                  <a:lnTo>
                    <a:pt x="7824" y="730719"/>
                  </a:lnTo>
                  <a:lnTo>
                    <a:pt x="0" y="713737"/>
                  </a:lnTo>
                  <a:lnTo>
                    <a:pt x="0" y="74062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700040" y="4224950"/>
            <a:ext cx="11004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Forward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pass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53</a:t>
            </a:fld>
            <a:endParaRPr sz="2000"/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605270" y="4224950"/>
            <a:ext cx="99186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Save to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disk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27317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R-CNN</a:t>
            </a:r>
            <a:r>
              <a:rPr dirty="0" sz="3000" spc="-90"/>
              <a:t> </a:t>
            </a:r>
            <a:r>
              <a:rPr dirty="0" sz="3000" spc="-5"/>
              <a:t>Training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77650" y="710955"/>
            <a:ext cx="667448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Step </a:t>
            </a:r>
            <a:r>
              <a:rPr dirty="0" sz="1800" spc="5" b="1">
                <a:latin typeface="Arial"/>
                <a:cs typeface="Arial"/>
              </a:rPr>
              <a:t>4</a:t>
            </a:r>
            <a:r>
              <a:rPr dirty="0" sz="1800" spc="5">
                <a:latin typeface="Arial"/>
                <a:cs typeface="Arial"/>
              </a:rPr>
              <a:t>: </a:t>
            </a:r>
            <a:r>
              <a:rPr dirty="0" sz="1800" spc="-5">
                <a:latin typeface="Arial"/>
                <a:cs typeface="Arial"/>
              </a:rPr>
              <a:t>Train one binary SVM per </a:t>
            </a:r>
            <a:r>
              <a:rPr dirty="0" sz="1800">
                <a:latin typeface="Arial"/>
                <a:cs typeface="Arial"/>
              </a:rPr>
              <a:t>class </a:t>
            </a:r>
            <a:r>
              <a:rPr dirty="0" sz="1800" spc="-5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classify region</a:t>
            </a:r>
            <a:r>
              <a:rPr dirty="0" sz="1800" spc="-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76100" y="1646450"/>
            <a:ext cx="870525" cy="90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70050" y="1646450"/>
            <a:ext cx="1023501" cy="90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675675" y="1646450"/>
            <a:ext cx="933751" cy="912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75250" y="1646450"/>
            <a:ext cx="933751" cy="90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15975" y="1646440"/>
            <a:ext cx="933745" cy="901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69200" y="1646442"/>
            <a:ext cx="1023499" cy="9011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2923787" y="2654412"/>
            <a:ext cx="116205" cy="911225"/>
            <a:chOff x="2923787" y="2654412"/>
            <a:chExt cx="116205" cy="911225"/>
          </a:xfrm>
        </p:grpSpPr>
        <p:sp>
          <p:nvSpPr>
            <p:cNvPr id="11" name="object 11"/>
            <p:cNvSpPr/>
            <p:nvPr/>
          </p:nvSpPr>
          <p:spPr>
            <a:xfrm>
              <a:off x="2928549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80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928549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80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4024837" y="2654412"/>
            <a:ext cx="116205" cy="911225"/>
            <a:chOff x="4024837" y="2654412"/>
            <a:chExt cx="116205" cy="911225"/>
          </a:xfrm>
        </p:grpSpPr>
        <p:sp>
          <p:nvSpPr>
            <p:cNvPr id="14" name="object 14"/>
            <p:cNvSpPr/>
            <p:nvPr/>
          </p:nvSpPr>
          <p:spPr>
            <a:xfrm>
              <a:off x="4029600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029600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5084112" y="2654412"/>
            <a:ext cx="116205" cy="911225"/>
            <a:chOff x="5084112" y="2654412"/>
            <a:chExt cx="116205" cy="911225"/>
          </a:xfrm>
        </p:grpSpPr>
        <p:sp>
          <p:nvSpPr>
            <p:cNvPr id="17" name="object 17"/>
            <p:cNvSpPr/>
            <p:nvPr/>
          </p:nvSpPr>
          <p:spPr>
            <a:xfrm>
              <a:off x="5088875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088875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6084537" y="2654412"/>
            <a:ext cx="116205" cy="911225"/>
            <a:chOff x="6084537" y="2654412"/>
            <a:chExt cx="116205" cy="911225"/>
          </a:xfrm>
        </p:grpSpPr>
        <p:sp>
          <p:nvSpPr>
            <p:cNvPr id="20" name="object 20"/>
            <p:cNvSpPr/>
            <p:nvPr/>
          </p:nvSpPr>
          <p:spPr>
            <a:xfrm>
              <a:off x="6089300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089300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7053350" y="2654412"/>
            <a:ext cx="116205" cy="911225"/>
            <a:chOff x="7053350" y="2654412"/>
            <a:chExt cx="116205" cy="911225"/>
          </a:xfrm>
        </p:grpSpPr>
        <p:sp>
          <p:nvSpPr>
            <p:cNvPr id="23" name="object 23"/>
            <p:cNvSpPr/>
            <p:nvPr/>
          </p:nvSpPr>
          <p:spPr>
            <a:xfrm>
              <a:off x="7058112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058112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8122925" y="2654412"/>
            <a:ext cx="116205" cy="911225"/>
            <a:chOff x="8122925" y="2654412"/>
            <a:chExt cx="116205" cy="911225"/>
          </a:xfrm>
        </p:grpSpPr>
        <p:sp>
          <p:nvSpPr>
            <p:cNvPr id="26" name="object 26"/>
            <p:cNvSpPr/>
            <p:nvPr/>
          </p:nvSpPr>
          <p:spPr>
            <a:xfrm>
              <a:off x="8127687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127687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/>
          <p:nvPr/>
        </p:nvSpPr>
        <p:spPr>
          <a:xfrm>
            <a:off x="2747100" y="3671899"/>
            <a:ext cx="3649979" cy="474345"/>
          </a:xfrm>
          <a:custGeom>
            <a:avLst/>
            <a:gdLst/>
            <a:ahLst/>
            <a:cxnLst/>
            <a:rect l="l" t="t" r="r" b="b"/>
            <a:pathLst>
              <a:path w="3649979" h="474345">
                <a:moveTo>
                  <a:pt x="3649799" y="0"/>
                </a:moveTo>
                <a:lnTo>
                  <a:pt x="3644184" y="46452"/>
                </a:lnTo>
                <a:lnTo>
                  <a:pt x="3627759" y="90695"/>
                </a:lnTo>
                <a:lnTo>
                  <a:pt x="3601152" y="131487"/>
                </a:lnTo>
                <a:lnTo>
                  <a:pt x="3564992" y="167584"/>
                </a:lnTo>
                <a:lnTo>
                  <a:pt x="3520893" y="197181"/>
                </a:lnTo>
                <a:lnTo>
                  <a:pt x="3471057" y="218959"/>
                </a:lnTo>
                <a:lnTo>
                  <a:pt x="3417003" y="232404"/>
                </a:lnTo>
                <a:lnTo>
                  <a:pt x="3360252" y="236999"/>
                </a:lnTo>
                <a:lnTo>
                  <a:pt x="2114447" y="236999"/>
                </a:lnTo>
                <a:lnTo>
                  <a:pt x="2062400" y="240818"/>
                </a:lnTo>
                <a:lnTo>
                  <a:pt x="2013414" y="251827"/>
                </a:lnTo>
                <a:lnTo>
                  <a:pt x="1968307" y="269357"/>
                </a:lnTo>
                <a:lnTo>
                  <a:pt x="1927895" y="292739"/>
                </a:lnTo>
                <a:lnTo>
                  <a:pt x="1892997" y="321303"/>
                </a:lnTo>
                <a:lnTo>
                  <a:pt x="1864431" y="354381"/>
                </a:lnTo>
                <a:lnTo>
                  <a:pt x="1843014" y="391303"/>
                </a:lnTo>
                <a:lnTo>
                  <a:pt x="1829564" y="431398"/>
                </a:lnTo>
                <a:lnTo>
                  <a:pt x="1824899" y="473999"/>
                </a:lnTo>
                <a:lnTo>
                  <a:pt x="1820234" y="431398"/>
                </a:lnTo>
                <a:lnTo>
                  <a:pt x="1806784" y="391303"/>
                </a:lnTo>
                <a:lnTo>
                  <a:pt x="1785368" y="354381"/>
                </a:lnTo>
                <a:lnTo>
                  <a:pt x="1756801" y="321303"/>
                </a:lnTo>
                <a:lnTo>
                  <a:pt x="1721904" y="292739"/>
                </a:lnTo>
                <a:lnTo>
                  <a:pt x="1681492" y="269357"/>
                </a:lnTo>
                <a:lnTo>
                  <a:pt x="1636384" y="251827"/>
                </a:lnTo>
                <a:lnTo>
                  <a:pt x="1587398" y="240818"/>
                </a:lnTo>
                <a:lnTo>
                  <a:pt x="1535352" y="236999"/>
                </a:lnTo>
                <a:lnTo>
                  <a:pt x="289547" y="236999"/>
                </a:lnTo>
                <a:lnTo>
                  <a:pt x="237501" y="233181"/>
                </a:lnTo>
                <a:lnTo>
                  <a:pt x="188515" y="222172"/>
                </a:lnTo>
                <a:lnTo>
                  <a:pt x="143407" y="204642"/>
                </a:lnTo>
                <a:lnTo>
                  <a:pt x="102995" y="181260"/>
                </a:lnTo>
                <a:lnTo>
                  <a:pt x="68098" y="152696"/>
                </a:lnTo>
                <a:lnTo>
                  <a:pt x="39531" y="119618"/>
                </a:lnTo>
                <a:lnTo>
                  <a:pt x="18114" y="82696"/>
                </a:lnTo>
                <a:lnTo>
                  <a:pt x="4665" y="42601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403854" y="4244513"/>
            <a:ext cx="23329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Positive </a:t>
            </a:r>
            <a:r>
              <a:rPr dirty="0" sz="1400">
                <a:latin typeface="Arial"/>
                <a:cs typeface="Arial"/>
              </a:rPr>
              <a:t>samples </a:t>
            </a:r>
            <a:r>
              <a:rPr dirty="0" sz="1400" spc="-5">
                <a:latin typeface="Arial"/>
                <a:cs typeface="Arial"/>
              </a:rPr>
              <a:t>for </a:t>
            </a:r>
            <a:r>
              <a:rPr dirty="0" sz="1400">
                <a:latin typeface="Arial"/>
                <a:cs typeface="Arial"/>
              </a:rPr>
              <a:t>cat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SVM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971824" y="3704599"/>
            <a:ext cx="1524000" cy="474345"/>
          </a:xfrm>
          <a:custGeom>
            <a:avLst/>
            <a:gdLst/>
            <a:ahLst/>
            <a:cxnLst/>
            <a:rect l="l" t="t" r="r" b="b"/>
            <a:pathLst>
              <a:path w="1524000" h="474345">
                <a:moveTo>
                  <a:pt x="1523999" y="0"/>
                </a:moveTo>
                <a:lnTo>
                  <a:pt x="1518385" y="46452"/>
                </a:lnTo>
                <a:lnTo>
                  <a:pt x="1501959" y="90695"/>
                </a:lnTo>
                <a:lnTo>
                  <a:pt x="1475352" y="131487"/>
                </a:lnTo>
                <a:lnTo>
                  <a:pt x="1439193" y="167584"/>
                </a:lnTo>
                <a:lnTo>
                  <a:pt x="1395093" y="197181"/>
                </a:lnTo>
                <a:lnTo>
                  <a:pt x="1345257" y="218959"/>
                </a:lnTo>
                <a:lnTo>
                  <a:pt x="1291204" y="232404"/>
                </a:lnTo>
                <a:lnTo>
                  <a:pt x="1234452" y="236999"/>
                </a:lnTo>
                <a:lnTo>
                  <a:pt x="1051547" y="236999"/>
                </a:lnTo>
                <a:lnTo>
                  <a:pt x="999501" y="240818"/>
                </a:lnTo>
                <a:lnTo>
                  <a:pt x="950515" y="251827"/>
                </a:lnTo>
                <a:lnTo>
                  <a:pt x="905407" y="269357"/>
                </a:lnTo>
                <a:lnTo>
                  <a:pt x="864995" y="292739"/>
                </a:lnTo>
                <a:lnTo>
                  <a:pt x="830097" y="321303"/>
                </a:lnTo>
                <a:lnTo>
                  <a:pt x="801531" y="354381"/>
                </a:lnTo>
                <a:lnTo>
                  <a:pt x="780114" y="391303"/>
                </a:lnTo>
                <a:lnTo>
                  <a:pt x="766665" y="431398"/>
                </a:lnTo>
                <a:lnTo>
                  <a:pt x="761999" y="473999"/>
                </a:lnTo>
                <a:lnTo>
                  <a:pt x="757334" y="431398"/>
                </a:lnTo>
                <a:lnTo>
                  <a:pt x="743885" y="391303"/>
                </a:lnTo>
                <a:lnTo>
                  <a:pt x="722468" y="354381"/>
                </a:lnTo>
                <a:lnTo>
                  <a:pt x="693902" y="321303"/>
                </a:lnTo>
                <a:lnTo>
                  <a:pt x="659004" y="292739"/>
                </a:lnTo>
                <a:lnTo>
                  <a:pt x="618592" y="269357"/>
                </a:lnTo>
                <a:lnTo>
                  <a:pt x="573484" y="251827"/>
                </a:lnTo>
                <a:lnTo>
                  <a:pt x="524498" y="240818"/>
                </a:lnTo>
                <a:lnTo>
                  <a:pt x="472452" y="236999"/>
                </a:lnTo>
                <a:lnTo>
                  <a:pt x="289547" y="236999"/>
                </a:lnTo>
                <a:lnTo>
                  <a:pt x="237501" y="233181"/>
                </a:lnTo>
                <a:lnTo>
                  <a:pt x="188515" y="222172"/>
                </a:lnTo>
                <a:lnTo>
                  <a:pt x="143407" y="204642"/>
                </a:lnTo>
                <a:lnTo>
                  <a:pt x="102995" y="181260"/>
                </a:lnTo>
                <a:lnTo>
                  <a:pt x="68097" y="152696"/>
                </a:lnTo>
                <a:lnTo>
                  <a:pt x="39531" y="119618"/>
                </a:lnTo>
                <a:lnTo>
                  <a:pt x="18114" y="82696"/>
                </a:lnTo>
                <a:lnTo>
                  <a:pt x="4665" y="42601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6526113" y="4244513"/>
            <a:ext cx="24142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Negative </a:t>
            </a:r>
            <a:r>
              <a:rPr dirty="0" sz="1400">
                <a:latin typeface="Arial"/>
                <a:cs typeface="Arial"/>
              </a:rPr>
              <a:t>samples </a:t>
            </a:r>
            <a:r>
              <a:rPr dirty="0" sz="1400" spc="-5">
                <a:latin typeface="Arial"/>
                <a:cs typeface="Arial"/>
              </a:rPr>
              <a:t>for </a:t>
            </a:r>
            <a:r>
              <a:rPr dirty="0" sz="1400">
                <a:latin typeface="Arial"/>
                <a:cs typeface="Arial"/>
              </a:rPr>
              <a:t>cat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SVM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53</a:t>
            </a:fld>
            <a:endParaRPr sz="2000"/>
          </a:p>
        </p:txBody>
      </p: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77650" y="2018000"/>
            <a:ext cx="18313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Training image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regions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77650" y="2997325"/>
            <a:ext cx="18719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Cached </a:t>
            </a:r>
            <a:r>
              <a:rPr dirty="0" sz="1400">
                <a:latin typeface="Arial"/>
                <a:cs typeface="Arial"/>
              </a:rPr>
              <a:t>region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27317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R-CNN</a:t>
            </a:r>
            <a:r>
              <a:rPr dirty="0" sz="3000" spc="-90"/>
              <a:t> </a:t>
            </a:r>
            <a:r>
              <a:rPr dirty="0" sz="3000" spc="-5"/>
              <a:t>Training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77650" y="710955"/>
            <a:ext cx="667448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Step </a:t>
            </a:r>
            <a:r>
              <a:rPr dirty="0" sz="1800" spc="5" b="1">
                <a:latin typeface="Arial"/>
                <a:cs typeface="Arial"/>
              </a:rPr>
              <a:t>4</a:t>
            </a:r>
            <a:r>
              <a:rPr dirty="0" sz="1800" spc="5">
                <a:latin typeface="Arial"/>
                <a:cs typeface="Arial"/>
              </a:rPr>
              <a:t>: </a:t>
            </a:r>
            <a:r>
              <a:rPr dirty="0" sz="1800" spc="-5">
                <a:latin typeface="Arial"/>
                <a:cs typeface="Arial"/>
              </a:rPr>
              <a:t>Train one binary SVM per </a:t>
            </a:r>
            <a:r>
              <a:rPr dirty="0" sz="1800">
                <a:latin typeface="Arial"/>
                <a:cs typeface="Arial"/>
              </a:rPr>
              <a:t>class </a:t>
            </a:r>
            <a:r>
              <a:rPr dirty="0" sz="1800" spc="-5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classify region</a:t>
            </a:r>
            <a:r>
              <a:rPr dirty="0" sz="1800" spc="-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76100" y="1646450"/>
            <a:ext cx="870525" cy="90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70050" y="1646450"/>
            <a:ext cx="1023501" cy="90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675675" y="1646450"/>
            <a:ext cx="933751" cy="912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75250" y="1646450"/>
            <a:ext cx="933751" cy="90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15975" y="1646440"/>
            <a:ext cx="933745" cy="901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69200" y="1646442"/>
            <a:ext cx="1023499" cy="9011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77650" y="2018000"/>
            <a:ext cx="18313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Training image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regions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7650" y="2997325"/>
            <a:ext cx="18719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Cached </a:t>
            </a:r>
            <a:r>
              <a:rPr dirty="0" sz="1400">
                <a:latin typeface="Arial"/>
                <a:cs typeface="Arial"/>
              </a:rPr>
              <a:t>region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923787" y="2654412"/>
            <a:ext cx="116205" cy="911225"/>
            <a:chOff x="2923787" y="2654412"/>
            <a:chExt cx="116205" cy="911225"/>
          </a:xfrm>
        </p:grpSpPr>
        <p:sp>
          <p:nvSpPr>
            <p:cNvPr id="13" name="object 13"/>
            <p:cNvSpPr/>
            <p:nvPr/>
          </p:nvSpPr>
          <p:spPr>
            <a:xfrm>
              <a:off x="2928549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80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928549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80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4024837" y="2654412"/>
            <a:ext cx="116205" cy="911225"/>
            <a:chOff x="4024837" y="2654412"/>
            <a:chExt cx="116205" cy="911225"/>
          </a:xfrm>
        </p:grpSpPr>
        <p:sp>
          <p:nvSpPr>
            <p:cNvPr id="16" name="object 16"/>
            <p:cNvSpPr/>
            <p:nvPr/>
          </p:nvSpPr>
          <p:spPr>
            <a:xfrm>
              <a:off x="4029600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029600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5084112" y="2654412"/>
            <a:ext cx="116205" cy="911225"/>
            <a:chOff x="5084112" y="2654412"/>
            <a:chExt cx="116205" cy="911225"/>
          </a:xfrm>
        </p:grpSpPr>
        <p:sp>
          <p:nvSpPr>
            <p:cNvPr id="19" name="object 19"/>
            <p:cNvSpPr/>
            <p:nvPr/>
          </p:nvSpPr>
          <p:spPr>
            <a:xfrm>
              <a:off x="5088875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088875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6084537" y="2654412"/>
            <a:ext cx="116205" cy="911225"/>
            <a:chOff x="6084537" y="2654412"/>
            <a:chExt cx="116205" cy="911225"/>
          </a:xfrm>
        </p:grpSpPr>
        <p:sp>
          <p:nvSpPr>
            <p:cNvPr id="22" name="object 22"/>
            <p:cNvSpPr/>
            <p:nvPr/>
          </p:nvSpPr>
          <p:spPr>
            <a:xfrm>
              <a:off x="6089300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089300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7053350" y="2654412"/>
            <a:ext cx="116205" cy="911225"/>
            <a:chOff x="7053350" y="2654412"/>
            <a:chExt cx="116205" cy="911225"/>
          </a:xfrm>
        </p:grpSpPr>
        <p:sp>
          <p:nvSpPr>
            <p:cNvPr id="25" name="object 25"/>
            <p:cNvSpPr/>
            <p:nvPr/>
          </p:nvSpPr>
          <p:spPr>
            <a:xfrm>
              <a:off x="7058112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058112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8122925" y="2654412"/>
            <a:ext cx="116205" cy="911225"/>
            <a:chOff x="8122925" y="2654412"/>
            <a:chExt cx="116205" cy="911225"/>
          </a:xfrm>
        </p:grpSpPr>
        <p:sp>
          <p:nvSpPr>
            <p:cNvPr id="28" name="object 28"/>
            <p:cNvSpPr/>
            <p:nvPr/>
          </p:nvSpPr>
          <p:spPr>
            <a:xfrm>
              <a:off x="8127687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127687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/>
          <p:nvPr/>
        </p:nvSpPr>
        <p:spPr>
          <a:xfrm>
            <a:off x="2747199" y="3671899"/>
            <a:ext cx="4491990" cy="474345"/>
          </a:xfrm>
          <a:custGeom>
            <a:avLst/>
            <a:gdLst/>
            <a:ahLst/>
            <a:cxnLst/>
            <a:rect l="l" t="t" r="r" b="b"/>
            <a:pathLst>
              <a:path w="4491990" h="474345">
                <a:moveTo>
                  <a:pt x="4491599" y="0"/>
                </a:moveTo>
                <a:lnTo>
                  <a:pt x="4485985" y="46452"/>
                </a:lnTo>
                <a:lnTo>
                  <a:pt x="4469559" y="90695"/>
                </a:lnTo>
                <a:lnTo>
                  <a:pt x="4442952" y="131487"/>
                </a:lnTo>
                <a:lnTo>
                  <a:pt x="4406793" y="167584"/>
                </a:lnTo>
                <a:lnTo>
                  <a:pt x="4362693" y="197181"/>
                </a:lnTo>
                <a:lnTo>
                  <a:pt x="4312857" y="218959"/>
                </a:lnTo>
                <a:lnTo>
                  <a:pt x="4258804" y="232404"/>
                </a:lnTo>
                <a:lnTo>
                  <a:pt x="4202052" y="236999"/>
                </a:lnTo>
                <a:lnTo>
                  <a:pt x="2535347" y="236999"/>
                </a:lnTo>
                <a:lnTo>
                  <a:pt x="2483300" y="240818"/>
                </a:lnTo>
                <a:lnTo>
                  <a:pt x="2434314" y="251827"/>
                </a:lnTo>
                <a:lnTo>
                  <a:pt x="2389207" y="269357"/>
                </a:lnTo>
                <a:lnTo>
                  <a:pt x="2348795" y="292739"/>
                </a:lnTo>
                <a:lnTo>
                  <a:pt x="2313897" y="321303"/>
                </a:lnTo>
                <a:lnTo>
                  <a:pt x="2285331" y="354381"/>
                </a:lnTo>
                <a:lnTo>
                  <a:pt x="2263914" y="391303"/>
                </a:lnTo>
                <a:lnTo>
                  <a:pt x="2250464" y="431398"/>
                </a:lnTo>
                <a:lnTo>
                  <a:pt x="2245799" y="473999"/>
                </a:lnTo>
                <a:lnTo>
                  <a:pt x="2241134" y="431398"/>
                </a:lnTo>
                <a:lnTo>
                  <a:pt x="2227685" y="391303"/>
                </a:lnTo>
                <a:lnTo>
                  <a:pt x="2206268" y="354381"/>
                </a:lnTo>
                <a:lnTo>
                  <a:pt x="2177702" y="321303"/>
                </a:lnTo>
                <a:lnTo>
                  <a:pt x="2142804" y="292739"/>
                </a:lnTo>
                <a:lnTo>
                  <a:pt x="2102392" y="269357"/>
                </a:lnTo>
                <a:lnTo>
                  <a:pt x="2057285" y="251827"/>
                </a:lnTo>
                <a:lnTo>
                  <a:pt x="2008299" y="240818"/>
                </a:lnTo>
                <a:lnTo>
                  <a:pt x="1956252" y="236999"/>
                </a:lnTo>
                <a:lnTo>
                  <a:pt x="289547" y="236999"/>
                </a:lnTo>
                <a:lnTo>
                  <a:pt x="237501" y="233181"/>
                </a:lnTo>
                <a:lnTo>
                  <a:pt x="188515" y="222172"/>
                </a:lnTo>
                <a:lnTo>
                  <a:pt x="143407" y="204642"/>
                </a:lnTo>
                <a:lnTo>
                  <a:pt x="102995" y="181260"/>
                </a:lnTo>
                <a:lnTo>
                  <a:pt x="68098" y="152696"/>
                </a:lnTo>
                <a:lnTo>
                  <a:pt x="39531" y="119618"/>
                </a:lnTo>
                <a:lnTo>
                  <a:pt x="18114" y="82696"/>
                </a:lnTo>
                <a:lnTo>
                  <a:pt x="4665" y="42601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3334570" y="4244513"/>
            <a:ext cx="24739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Negative </a:t>
            </a:r>
            <a:r>
              <a:rPr dirty="0" sz="1400">
                <a:latin typeface="Arial"/>
                <a:cs typeface="Arial"/>
              </a:rPr>
              <a:t>samples </a:t>
            </a:r>
            <a:r>
              <a:rPr dirty="0" sz="1400" spc="-5">
                <a:latin typeface="Arial"/>
                <a:cs typeface="Arial"/>
              </a:rPr>
              <a:t>for dog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SVM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811824" y="3704599"/>
            <a:ext cx="684530" cy="474345"/>
          </a:xfrm>
          <a:custGeom>
            <a:avLst/>
            <a:gdLst/>
            <a:ahLst/>
            <a:cxnLst/>
            <a:rect l="l" t="t" r="r" b="b"/>
            <a:pathLst>
              <a:path w="684529" h="474345">
                <a:moveTo>
                  <a:pt x="683999" y="0"/>
                </a:moveTo>
                <a:lnTo>
                  <a:pt x="679483" y="54341"/>
                </a:lnTo>
                <a:lnTo>
                  <a:pt x="666619" y="104226"/>
                </a:lnTo>
                <a:lnTo>
                  <a:pt x="646433" y="148231"/>
                </a:lnTo>
                <a:lnTo>
                  <a:pt x="619951" y="184933"/>
                </a:lnTo>
                <a:lnTo>
                  <a:pt x="588201" y="212911"/>
                </a:lnTo>
                <a:lnTo>
                  <a:pt x="552208" y="230740"/>
                </a:lnTo>
                <a:lnTo>
                  <a:pt x="512999" y="236999"/>
                </a:lnTo>
                <a:lnTo>
                  <a:pt x="473791" y="243259"/>
                </a:lnTo>
                <a:lnTo>
                  <a:pt x="437798" y="261088"/>
                </a:lnTo>
                <a:lnTo>
                  <a:pt x="406048" y="289066"/>
                </a:lnTo>
                <a:lnTo>
                  <a:pt x="379566" y="325768"/>
                </a:lnTo>
                <a:lnTo>
                  <a:pt x="359380" y="369773"/>
                </a:lnTo>
                <a:lnTo>
                  <a:pt x="346516" y="419658"/>
                </a:lnTo>
                <a:lnTo>
                  <a:pt x="341999" y="473999"/>
                </a:lnTo>
                <a:lnTo>
                  <a:pt x="337483" y="419658"/>
                </a:lnTo>
                <a:lnTo>
                  <a:pt x="324619" y="369773"/>
                </a:lnTo>
                <a:lnTo>
                  <a:pt x="304433" y="325768"/>
                </a:lnTo>
                <a:lnTo>
                  <a:pt x="277951" y="289066"/>
                </a:lnTo>
                <a:lnTo>
                  <a:pt x="246201" y="261088"/>
                </a:lnTo>
                <a:lnTo>
                  <a:pt x="210208" y="243259"/>
                </a:lnTo>
                <a:lnTo>
                  <a:pt x="170999" y="236999"/>
                </a:lnTo>
                <a:lnTo>
                  <a:pt x="131791" y="230740"/>
                </a:lnTo>
                <a:lnTo>
                  <a:pt x="95798" y="212911"/>
                </a:lnTo>
                <a:lnTo>
                  <a:pt x="64048" y="184933"/>
                </a:lnTo>
                <a:lnTo>
                  <a:pt x="37566" y="148231"/>
                </a:lnTo>
                <a:lnTo>
                  <a:pt x="17380" y="104226"/>
                </a:lnTo>
                <a:lnTo>
                  <a:pt x="4516" y="54341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6535961" y="4244513"/>
            <a:ext cx="23926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Positive </a:t>
            </a:r>
            <a:r>
              <a:rPr dirty="0" sz="1400">
                <a:latin typeface="Arial"/>
                <a:cs typeface="Arial"/>
              </a:rPr>
              <a:t>samples </a:t>
            </a:r>
            <a:r>
              <a:rPr dirty="0" sz="1400" spc="-5">
                <a:latin typeface="Arial"/>
                <a:cs typeface="Arial"/>
              </a:rPr>
              <a:t>for dog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SVM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58</a:t>
            </a:fld>
            <a:endParaRPr sz="2000"/>
          </a:p>
        </p:txBody>
      </p: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27317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R-CNN</a:t>
            </a:r>
            <a:r>
              <a:rPr dirty="0" sz="3000" spc="-90"/>
              <a:t> </a:t>
            </a:r>
            <a:r>
              <a:rPr dirty="0" sz="3000" spc="-5"/>
              <a:t>Training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2927250" y="1429475"/>
            <a:ext cx="1023501" cy="90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77650" y="710955"/>
            <a:ext cx="8643620" cy="131762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 b="1">
                <a:latin typeface="Arial"/>
                <a:cs typeface="Arial"/>
              </a:rPr>
              <a:t>Step </a:t>
            </a:r>
            <a:r>
              <a:rPr dirty="0" sz="1800" b="1">
                <a:latin typeface="Arial"/>
                <a:cs typeface="Arial"/>
              </a:rPr>
              <a:t>5 </a:t>
            </a:r>
            <a:r>
              <a:rPr dirty="0" sz="1800">
                <a:latin typeface="Arial"/>
                <a:cs typeface="Arial"/>
              </a:rPr>
              <a:t>(bbox regression): </a:t>
            </a:r>
            <a:r>
              <a:rPr dirty="0" sz="1800" spc="-5">
                <a:latin typeface="Arial"/>
                <a:cs typeface="Arial"/>
              </a:rPr>
              <a:t>For each </a:t>
            </a:r>
            <a:r>
              <a:rPr dirty="0" sz="1800">
                <a:latin typeface="Arial"/>
                <a:cs typeface="Arial"/>
              </a:rPr>
              <a:t>class, </a:t>
            </a:r>
            <a:r>
              <a:rPr dirty="0" sz="1800" spc="-5">
                <a:latin typeface="Arial"/>
                <a:cs typeface="Arial"/>
              </a:rPr>
              <a:t>train </a:t>
            </a:r>
            <a:r>
              <a:rPr dirty="0" sz="1800">
                <a:latin typeface="Arial"/>
                <a:cs typeface="Arial"/>
              </a:rPr>
              <a:t>a </a:t>
            </a:r>
            <a:r>
              <a:rPr dirty="0" sz="1800" spc="-5">
                <a:latin typeface="Arial"/>
                <a:cs typeface="Arial"/>
              </a:rPr>
              <a:t>linear </a:t>
            </a:r>
            <a:r>
              <a:rPr dirty="0" sz="1800">
                <a:latin typeface="Arial"/>
                <a:cs typeface="Arial"/>
              </a:rPr>
              <a:t>regression model </a:t>
            </a:r>
            <a:r>
              <a:rPr dirty="0" sz="1800" spc="-5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map </a:t>
            </a:r>
            <a:r>
              <a:rPr dirty="0" sz="1800" spc="-5">
                <a:latin typeface="Arial"/>
                <a:cs typeface="Arial"/>
              </a:rPr>
              <a:t>from  </a:t>
            </a:r>
            <a:r>
              <a:rPr dirty="0" sz="1800">
                <a:latin typeface="Arial"/>
                <a:cs typeface="Arial"/>
              </a:rPr>
              <a:t>cached </a:t>
            </a:r>
            <a:r>
              <a:rPr dirty="0" sz="1800" spc="-5">
                <a:latin typeface="Arial"/>
                <a:cs typeface="Arial"/>
              </a:rPr>
              <a:t>features to offsets to GT boxes to </a:t>
            </a:r>
            <a:r>
              <a:rPr dirty="0" sz="1800">
                <a:latin typeface="Arial"/>
                <a:cs typeface="Arial"/>
              </a:rPr>
              <a:t>make </a:t>
            </a:r>
            <a:r>
              <a:rPr dirty="0" sz="1800" spc="-5">
                <a:latin typeface="Arial"/>
                <a:cs typeface="Arial"/>
              </a:rPr>
              <a:t>up for </a:t>
            </a:r>
            <a:r>
              <a:rPr dirty="0" sz="1800">
                <a:latin typeface="Arial"/>
                <a:cs typeface="Arial"/>
              </a:rPr>
              <a:t>“slightly </a:t>
            </a:r>
            <a:r>
              <a:rPr dirty="0" sz="1800" spc="-5">
                <a:latin typeface="Arial"/>
                <a:cs typeface="Arial"/>
              </a:rPr>
              <a:t>wrong”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proposals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Training image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regions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7650" y="2768725"/>
            <a:ext cx="18719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Cached </a:t>
            </a:r>
            <a:r>
              <a:rPr dirty="0" sz="1400">
                <a:latin typeface="Arial"/>
                <a:cs typeface="Arial"/>
              </a:rPr>
              <a:t>region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380987" y="2425812"/>
            <a:ext cx="116205" cy="911225"/>
            <a:chOff x="3380987" y="2425812"/>
            <a:chExt cx="116205" cy="911225"/>
          </a:xfrm>
        </p:grpSpPr>
        <p:sp>
          <p:nvSpPr>
            <p:cNvPr id="7" name="object 7"/>
            <p:cNvSpPr/>
            <p:nvPr/>
          </p:nvSpPr>
          <p:spPr>
            <a:xfrm>
              <a:off x="3385749" y="24305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385749" y="24305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71350" y="3580438"/>
            <a:ext cx="1892935" cy="65786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38100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Regression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targets  </a:t>
            </a:r>
            <a:r>
              <a:rPr dirty="0" sz="1400">
                <a:latin typeface="Arial"/>
                <a:cs typeface="Arial"/>
              </a:rPr>
              <a:t>(dx, </a:t>
            </a:r>
            <a:r>
              <a:rPr dirty="0" sz="1400" spc="-5">
                <a:latin typeface="Arial"/>
                <a:cs typeface="Arial"/>
              </a:rPr>
              <a:t>dy, dw,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dh)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00"/>
              </a:lnSpc>
            </a:pPr>
            <a:r>
              <a:rPr dirty="0" sz="1400" spc="-5">
                <a:latin typeface="Arial"/>
                <a:cs typeface="Arial"/>
              </a:rPr>
              <a:t>Normalized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coordinates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64434" y="3580438"/>
            <a:ext cx="1346835" cy="4483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905">
              <a:lnSpc>
                <a:spcPts val="1664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(0, </a:t>
            </a:r>
            <a:r>
              <a:rPr dirty="0" sz="1400" spc="-5">
                <a:latin typeface="Arial"/>
                <a:cs typeface="Arial"/>
              </a:rPr>
              <a:t>0, 0,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0)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dirty="0" sz="1400" spc="-5">
                <a:latin typeface="Arial"/>
                <a:cs typeface="Arial"/>
              </a:rPr>
              <a:t>Proposal is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good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255262" y="2402562"/>
            <a:ext cx="116205" cy="911225"/>
            <a:chOff x="5255262" y="2402562"/>
            <a:chExt cx="116205" cy="911225"/>
          </a:xfrm>
        </p:grpSpPr>
        <p:sp>
          <p:nvSpPr>
            <p:cNvPr id="12" name="object 12"/>
            <p:cNvSpPr/>
            <p:nvPr/>
          </p:nvSpPr>
          <p:spPr>
            <a:xfrm>
              <a:off x="5260025" y="24073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260025" y="24073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801702" y="3557188"/>
            <a:ext cx="1020444" cy="657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384">
              <a:lnSpc>
                <a:spcPts val="1664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(.25, </a:t>
            </a:r>
            <a:r>
              <a:rPr dirty="0" sz="1400" spc="-5">
                <a:latin typeface="Arial"/>
                <a:cs typeface="Arial"/>
              </a:rPr>
              <a:t>0, 0,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0)</a:t>
            </a:r>
            <a:endParaRPr sz="1400">
              <a:latin typeface="Arial"/>
              <a:cs typeface="Arial"/>
            </a:endParaRPr>
          </a:p>
          <a:p>
            <a:pPr marL="165735" marR="5080" indent="-153670">
              <a:lnSpc>
                <a:spcPts val="1650"/>
              </a:lnSpc>
              <a:spcBef>
                <a:spcPts val="65"/>
              </a:spcBef>
            </a:pPr>
            <a:r>
              <a:rPr dirty="0" sz="1400" spc="-5">
                <a:latin typeface="Arial"/>
                <a:cs typeface="Arial"/>
              </a:rPr>
              <a:t>Proposal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too  far to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left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01525" y="1417850"/>
            <a:ext cx="1023501" cy="90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7281937" y="2404362"/>
            <a:ext cx="116205" cy="911225"/>
            <a:chOff x="7281937" y="2404362"/>
            <a:chExt cx="116205" cy="911225"/>
          </a:xfrm>
        </p:grpSpPr>
        <p:sp>
          <p:nvSpPr>
            <p:cNvPr id="17" name="object 17"/>
            <p:cNvSpPr/>
            <p:nvPr/>
          </p:nvSpPr>
          <p:spPr>
            <a:xfrm>
              <a:off x="7286700" y="2409125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286700" y="2409125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719788" y="3557188"/>
            <a:ext cx="1240790" cy="657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(0, </a:t>
            </a:r>
            <a:r>
              <a:rPr dirty="0" sz="1400" spc="-5">
                <a:latin typeface="Arial"/>
                <a:cs typeface="Arial"/>
              </a:rPr>
              <a:t>0, </a:t>
            </a:r>
            <a:r>
              <a:rPr dirty="0" sz="1400">
                <a:latin typeface="Arial"/>
                <a:cs typeface="Arial"/>
              </a:rPr>
              <a:t>-0.125,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0)</a:t>
            </a:r>
            <a:endParaRPr sz="1400">
              <a:latin typeface="Arial"/>
              <a:cs typeface="Arial"/>
            </a:endParaRPr>
          </a:p>
          <a:p>
            <a:pPr algn="ctr" marL="121285" marR="116839">
              <a:lnSpc>
                <a:spcPts val="1650"/>
              </a:lnSpc>
              <a:spcBef>
                <a:spcPts val="65"/>
              </a:spcBef>
            </a:pPr>
            <a:r>
              <a:rPr dirty="0" sz="1400" spc="-5">
                <a:latin typeface="Arial"/>
                <a:cs typeface="Arial"/>
              </a:rPr>
              <a:t>Proposal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too  wide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828200" y="1418750"/>
            <a:ext cx="1023501" cy="901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58</a:t>
            </a:fld>
            <a:endParaRPr sz="2000"/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425" y="155537"/>
            <a:ext cx="289306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latin typeface="Arial"/>
                <a:cs typeface="Arial"/>
              </a:rPr>
              <a:t>Case</a:t>
            </a:r>
            <a:r>
              <a:rPr dirty="0" spc="-90" b="1">
                <a:latin typeface="Arial"/>
                <a:cs typeface="Arial"/>
              </a:rPr>
              <a:t> </a:t>
            </a:r>
            <a:r>
              <a:rPr dirty="0" spc="-5" b="1">
                <a:latin typeface="Arial"/>
                <a:cs typeface="Arial"/>
              </a:rPr>
              <a:t>Studies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3657" y="915194"/>
            <a:ext cx="926465" cy="2754630"/>
            <a:chOff x="433657" y="915194"/>
            <a:chExt cx="926465" cy="2754630"/>
          </a:xfrm>
        </p:grpSpPr>
        <p:sp>
          <p:nvSpPr>
            <p:cNvPr id="4" name="object 4"/>
            <p:cNvSpPr/>
            <p:nvPr/>
          </p:nvSpPr>
          <p:spPr>
            <a:xfrm>
              <a:off x="433657" y="915194"/>
              <a:ext cx="925994" cy="22727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5559" y="3221820"/>
              <a:ext cx="883529" cy="4475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56393" y="3671708"/>
            <a:ext cx="906780" cy="75311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 indent="101600">
              <a:lnSpc>
                <a:spcPts val="2850"/>
              </a:lnSpc>
              <a:spcBef>
                <a:spcPts val="220"/>
              </a:spcBef>
            </a:pPr>
            <a:r>
              <a:rPr dirty="0" sz="2400" spc="-5">
                <a:latin typeface="Arial"/>
                <a:cs typeface="Arial"/>
              </a:rPr>
              <a:t>VGG  </a:t>
            </a:r>
            <a:r>
              <a:rPr dirty="0" sz="2400">
                <a:latin typeface="Arial"/>
                <a:cs typeface="Arial"/>
              </a:rPr>
              <a:t>(2014)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42754" y="1040741"/>
            <a:ext cx="598992" cy="25956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694837" y="3730232"/>
            <a:ext cx="1582420" cy="75311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351155" marR="5080" indent="-339090">
              <a:lnSpc>
                <a:spcPts val="2850"/>
              </a:lnSpc>
              <a:spcBef>
                <a:spcPts val="220"/>
              </a:spcBef>
            </a:pPr>
            <a:r>
              <a:rPr dirty="0" sz="2400" spc="-5">
                <a:latin typeface="Arial"/>
                <a:cs typeface="Arial"/>
              </a:rPr>
              <a:t>GoogLeNet  </a:t>
            </a:r>
            <a:r>
              <a:rPr dirty="0" sz="2400">
                <a:latin typeface="Arial"/>
                <a:cs typeface="Arial"/>
              </a:rPr>
              <a:t>(2014)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09137" y="502799"/>
            <a:ext cx="488315" cy="3200400"/>
            <a:chOff x="4009137" y="502799"/>
            <a:chExt cx="488315" cy="3200400"/>
          </a:xfrm>
        </p:grpSpPr>
        <p:sp>
          <p:nvSpPr>
            <p:cNvPr id="10" name="object 10"/>
            <p:cNvSpPr/>
            <p:nvPr/>
          </p:nvSpPr>
          <p:spPr>
            <a:xfrm>
              <a:off x="4018662" y="512324"/>
              <a:ext cx="469225" cy="31811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013899" y="507562"/>
              <a:ext cx="478790" cy="3190875"/>
            </a:xfrm>
            <a:custGeom>
              <a:avLst/>
              <a:gdLst/>
              <a:ahLst/>
              <a:cxnLst/>
              <a:rect l="l" t="t" r="r" b="b"/>
              <a:pathLst>
                <a:path w="478789" h="3190875">
                  <a:moveTo>
                    <a:pt x="0" y="0"/>
                  </a:moveTo>
                  <a:lnTo>
                    <a:pt x="478750" y="0"/>
                  </a:lnTo>
                  <a:lnTo>
                    <a:pt x="478750" y="3190649"/>
                  </a:lnTo>
                  <a:lnTo>
                    <a:pt x="0" y="31906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732400" y="3730232"/>
            <a:ext cx="1042035" cy="75311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80010" marR="5080" indent="-67945">
              <a:lnSpc>
                <a:spcPts val="2850"/>
              </a:lnSpc>
              <a:spcBef>
                <a:spcPts val="220"/>
              </a:spcBef>
            </a:pPr>
            <a:r>
              <a:rPr dirty="0" sz="2400" spc="-5">
                <a:latin typeface="Arial"/>
                <a:cs typeface="Arial"/>
              </a:rPr>
              <a:t>ResNet  </a:t>
            </a:r>
            <a:r>
              <a:rPr dirty="0" sz="2400">
                <a:latin typeface="Arial"/>
                <a:cs typeface="Arial"/>
              </a:rPr>
              <a:t>(2015)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781550" y="1182450"/>
            <a:ext cx="4178300" cy="2353945"/>
            <a:chOff x="4781550" y="1182450"/>
            <a:chExt cx="4178300" cy="2353945"/>
          </a:xfrm>
        </p:grpSpPr>
        <p:sp>
          <p:nvSpPr>
            <p:cNvPr id="14" name="object 14"/>
            <p:cNvSpPr/>
            <p:nvPr/>
          </p:nvSpPr>
          <p:spPr>
            <a:xfrm>
              <a:off x="4791075" y="1191975"/>
              <a:ext cx="4159149" cy="233462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86312" y="1187212"/>
              <a:ext cx="4168775" cy="2344420"/>
            </a:xfrm>
            <a:custGeom>
              <a:avLst/>
              <a:gdLst/>
              <a:ahLst/>
              <a:cxnLst/>
              <a:rect l="l" t="t" r="r" b="b"/>
              <a:pathLst>
                <a:path w="4168775" h="2344420">
                  <a:moveTo>
                    <a:pt x="0" y="0"/>
                  </a:moveTo>
                  <a:lnTo>
                    <a:pt x="4168674" y="0"/>
                  </a:lnTo>
                  <a:lnTo>
                    <a:pt x="4168674" y="2344150"/>
                  </a:lnTo>
                  <a:lnTo>
                    <a:pt x="0" y="234415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786957" y="4713450"/>
            <a:ext cx="217804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 sz="2000">
                <a:solidFill>
                  <a:srgbClr val="FFFFFF"/>
                </a:solidFill>
                <a:latin typeface="Arial"/>
                <a:cs typeface="Arial"/>
              </a:rPr>
              <a:t>1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55104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Object Detection:</a:t>
            </a:r>
            <a:r>
              <a:rPr dirty="0" sz="3000" spc="-95"/>
              <a:t> </a:t>
            </a:r>
            <a:r>
              <a:rPr dirty="0" sz="3000" spc="-5"/>
              <a:t>Datasets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58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48549" y="1153537"/>
          <a:ext cx="6452235" cy="2836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9090"/>
                <a:gridCol w="1195705"/>
                <a:gridCol w="1526539"/>
                <a:gridCol w="2105025"/>
              </a:tblGrid>
              <a:tr h="811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47015" marR="241300">
                        <a:lnSpc>
                          <a:spcPts val="1650"/>
                        </a:lnSpc>
                        <a:spcBef>
                          <a:spcPts val="74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PASCAL  VOC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(2010)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0655" marR="152400" indent="-2540">
                        <a:lnSpc>
                          <a:spcPts val="1650"/>
                        </a:lnSpc>
                        <a:spcBef>
                          <a:spcPts val="74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ImageNet  Detection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(ILSVRC</a:t>
                      </a:r>
                      <a:r>
                        <a:rPr dirty="0" sz="140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2014)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795655" marR="614680" indent="-172720">
                        <a:lnSpc>
                          <a:spcPts val="165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MS-COCO  (2014)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1949">
                <a:tc>
                  <a:txBody>
                    <a:bodyPr/>
                    <a:lstStyle/>
                    <a:p>
                      <a:pPr marL="508000" marR="382270" indent="-118745">
                        <a:lnSpc>
                          <a:spcPts val="1650"/>
                        </a:lnSpc>
                        <a:spcBef>
                          <a:spcPts val="74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Number</a:t>
                      </a:r>
                      <a:r>
                        <a:rPr dirty="0" sz="14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of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classes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200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80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811499">
                <a:tc>
                  <a:txBody>
                    <a:bodyPr/>
                    <a:lstStyle/>
                    <a:p>
                      <a:pPr algn="ctr" marL="213995" marR="206375" indent="-635">
                        <a:lnSpc>
                          <a:spcPts val="1650"/>
                        </a:lnSpc>
                        <a:spcBef>
                          <a:spcPts val="74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Number of  images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(train</a:t>
                      </a:r>
                      <a:r>
                        <a:rPr dirty="0" sz="140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+  val)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~20k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~470k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~120k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1949">
                <a:tc>
                  <a:txBody>
                    <a:bodyPr/>
                    <a:lstStyle/>
                    <a:p>
                      <a:pPr marL="562610" marR="115570" indent="-440055">
                        <a:lnSpc>
                          <a:spcPts val="1650"/>
                        </a:lnSpc>
                        <a:spcBef>
                          <a:spcPts val="74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Mean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objects</a:t>
                      </a:r>
                      <a:r>
                        <a:rPr dirty="0" sz="140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per  image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2.4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1.1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7.2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82346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Object Detection:</a:t>
            </a:r>
            <a:r>
              <a:rPr dirty="0" sz="3000" spc="-95"/>
              <a:t> </a:t>
            </a:r>
            <a:r>
              <a:rPr dirty="0" sz="3000" spc="-5"/>
              <a:t>Evaluation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58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96275" y="866213"/>
            <a:ext cx="5060950" cy="3382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We use </a:t>
            </a:r>
            <a:r>
              <a:rPr dirty="0" sz="1400">
                <a:latin typeface="Arial"/>
                <a:cs typeface="Arial"/>
              </a:rPr>
              <a:t>a metric called “mean </a:t>
            </a:r>
            <a:r>
              <a:rPr dirty="0" sz="1400" spc="-5">
                <a:latin typeface="Arial"/>
                <a:cs typeface="Arial"/>
              </a:rPr>
              <a:t>average precision”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(mAP)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</a:pPr>
            <a:r>
              <a:rPr dirty="0" sz="1400" spc="-5">
                <a:latin typeface="Arial"/>
                <a:cs typeface="Arial"/>
              </a:rPr>
              <a:t>Compute average precision </a:t>
            </a:r>
            <a:r>
              <a:rPr dirty="0" sz="1400">
                <a:latin typeface="Arial"/>
                <a:cs typeface="Arial"/>
              </a:rPr>
              <a:t>(AP) separately </a:t>
            </a:r>
            <a:r>
              <a:rPr dirty="0" sz="1400" spc="-5">
                <a:latin typeface="Arial"/>
                <a:cs typeface="Arial"/>
              </a:rPr>
              <a:t>for each </a:t>
            </a:r>
            <a:r>
              <a:rPr dirty="0" sz="1400">
                <a:latin typeface="Arial"/>
                <a:cs typeface="Arial"/>
              </a:rPr>
              <a:t>class, </a:t>
            </a:r>
            <a:r>
              <a:rPr dirty="0" sz="1400" spc="-5">
                <a:latin typeface="Arial"/>
                <a:cs typeface="Arial"/>
              </a:rPr>
              <a:t>then  average over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classes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Arial"/>
              <a:cs typeface="Arial"/>
            </a:endParaRPr>
          </a:p>
          <a:p>
            <a:pPr marL="12700" marR="16510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A </a:t>
            </a:r>
            <a:r>
              <a:rPr dirty="0" sz="1400" spc="-5">
                <a:latin typeface="Arial"/>
                <a:cs typeface="Arial"/>
              </a:rPr>
              <a:t>detection is </a:t>
            </a:r>
            <a:r>
              <a:rPr dirty="0" sz="1400">
                <a:latin typeface="Arial"/>
                <a:cs typeface="Arial"/>
              </a:rPr>
              <a:t>a </a:t>
            </a:r>
            <a:r>
              <a:rPr dirty="0" sz="1400" spc="-5">
                <a:latin typeface="Arial"/>
                <a:cs typeface="Arial"/>
              </a:rPr>
              <a:t>true positive if it has IoU with </a:t>
            </a:r>
            <a:r>
              <a:rPr dirty="0" sz="1400">
                <a:latin typeface="Arial"/>
                <a:cs typeface="Arial"/>
              </a:rPr>
              <a:t>a </a:t>
            </a:r>
            <a:r>
              <a:rPr dirty="0" sz="1400" spc="-5">
                <a:latin typeface="Arial"/>
                <a:cs typeface="Arial"/>
              </a:rPr>
              <a:t>ground-truth box  greater than </a:t>
            </a:r>
            <a:r>
              <a:rPr dirty="0" sz="1400">
                <a:latin typeface="Arial"/>
                <a:cs typeface="Arial"/>
              </a:rPr>
              <a:t>some </a:t>
            </a:r>
            <a:r>
              <a:rPr dirty="0" sz="1400" spc="-5">
                <a:latin typeface="Arial"/>
                <a:cs typeface="Arial"/>
              </a:rPr>
              <a:t>threshold </a:t>
            </a:r>
            <a:r>
              <a:rPr dirty="0" sz="1400">
                <a:latin typeface="Arial"/>
                <a:cs typeface="Arial"/>
              </a:rPr>
              <a:t>(usually </a:t>
            </a:r>
            <a:r>
              <a:rPr dirty="0" sz="1400" spc="-5">
                <a:latin typeface="Arial"/>
                <a:cs typeface="Arial"/>
              </a:rPr>
              <a:t>0.5)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(mAP@0.5)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Arial"/>
              <a:cs typeface="Arial"/>
            </a:endParaRPr>
          </a:p>
          <a:p>
            <a:pPr marL="12700" marR="17145">
              <a:lnSpc>
                <a:spcPts val="1650"/>
              </a:lnSpc>
            </a:pPr>
            <a:r>
              <a:rPr dirty="0" sz="1400" spc="-5">
                <a:latin typeface="Arial"/>
                <a:cs typeface="Arial"/>
              </a:rPr>
              <a:t>Combine all detections from all test images to draw </a:t>
            </a:r>
            <a:r>
              <a:rPr dirty="0" sz="1400">
                <a:latin typeface="Arial"/>
                <a:cs typeface="Arial"/>
              </a:rPr>
              <a:t>a </a:t>
            </a:r>
            <a:r>
              <a:rPr dirty="0" sz="1400" spc="-5">
                <a:latin typeface="Arial"/>
                <a:cs typeface="Arial"/>
              </a:rPr>
              <a:t>precision </a:t>
            </a:r>
            <a:r>
              <a:rPr dirty="0" sz="1400">
                <a:latin typeface="Arial"/>
                <a:cs typeface="Arial"/>
              </a:rPr>
              <a:t>/  recall curve </a:t>
            </a:r>
            <a:r>
              <a:rPr dirty="0" sz="1400" spc="-5">
                <a:latin typeface="Arial"/>
                <a:cs typeface="Arial"/>
              </a:rPr>
              <a:t>for each </a:t>
            </a:r>
            <a:r>
              <a:rPr dirty="0" sz="1400">
                <a:latin typeface="Arial"/>
                <a:cs typeface="Arial"/>
              </a:rPr>
              <a:t>class; </a:t>
            </a:r>
            <a:r>
              <a:rPr dirty="0" sz="1400" spc="-5">
                <a:latin typeface="Arial"/>
                <a:cs typeface="Arial"/>
              </a:rPr>
              <a:t>AP is area under the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curve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TL;DR </a:t>
            </a:r>
            <a:r>
              <a:rPr dirty="0" sz="1400">
                <a:latin typeface="Arial"/>
                <a:cs typeface="Arial"/>
              </a:rPr>
              <a:t>mAP </a:t>
            </a:r>
            <a:r>
              <a:rPr dirty="0" sz="1400" spc="-5">
                <a:latin typeface="Arial"/>
                <a:cs typeface="Arial"/>
              </a:rPr>
              <a:t>is </a:t>
            </a:r>
            <a:r>
              <a:rPr dirty="0" sz="1400">
                <a:latin typeface="Arial"/>
                <a:cs typeface="Arial"/>
              </a:rPr>
              <a:t>a </a:t>
            </a:r>
            <a:r>
              <a:rPr dirty="0" sz="1400" spc="-5">
                <a:latin typeface="Arial"/>
                <a:cs typeface="Arial"/>
              </a:rPr>
              <a:t>number from </a:t>
            </a:r>
            <a:r>
              <a:rPr dirty="0" sz="1400">
                <a:latin typeface="Arial"/>
                <a:cs typeface="Arial"/>
              </a:rPr>
              <a:t>0 </a:t>
            </a:r>
            <a:r>
              <a:rPr dirty="0" sz="1400" spc="-5">
                <a:latin typeface="Arial"/>
                <a:cs typeface="Arial"/>
              </a:rPr>
              <a:t>to 100; high is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good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26282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R-CNN</a:t>
            </a:r>
            <a:r>
              <a:rPr dirty="0" sz="3000" spc="-90"/>
              <a:t> </a:t>
            </a:r>
            <a:r>
              <a:rPr dirty="0" sz="3000" spc="-5"/>
              <a:t>Results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218884" y="4369911"/>
            <a:ext cx="411226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Verdana"/>
                <a:cs typeface="Verdana"/>
              </a:rPr>
              <a:t>Wang </a:t>
            </a:r>
            <a:r>
              <a:rPr dirty="0" sz="1100" spc="-5">
                <a:latin typeface="Arial"/>
                <a:cs typeface="Arial"/>
              </a:rPr>
              <a:t>et al, </a:t>
            </a:r>
            <a:r>
              <a:rPr dirty="0" sz="1100">
                <a:latin typeface="Arial"/>
                <a:cs typeface="Arial"/>
              </a:rPr>
              <a:t>“Regionlets </a:t>
            </a:r>
            <a:r>
              <a:rPr dirty="0" sz="1100" spc="-5">
                <a:latin typeface="Arial"/>
                <a:cs typeface="Arial"/>
              </a:rPr>
              <a:t>for Generic Object Detection”, ICCV</a:t>
            </a:r>
            <a:r>
              <a:rPr dirty="0" sz="1100" spc="-145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2013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10044" y="700249"/>
            <a:ext cx="6035510" cy="3289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58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26282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R-CNN</a:t>
            </a:r>
            <a:r>
              <a:rPr dirty="0" sz="3000" spc="-90"/>
              <a:t> </a:t>
            </a:r>
            <a:r>
              <a:rPr dirty="0" sz="3000" spc="-5"/>
              <a:t>Results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410044" y="700249"/>
            <a:ext cx="6035510" cy="3289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324575" y="258262"/>
            <a:ext cx="219773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Big improvement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compared  </a:t>
            </a:r>
            <a:r>
              <a:rPr dirty="0" sz="1400" spc="-5">
                <a:latin typeface="Arial"/>
                <a:cs typeface="Arial"/>
              </a:rPr>
              <a:t>to pre-CNN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methods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49849" y="1365991"/>
            <a:ext cx="815975" cy="687070"/>
          </a:xfrm>
          <a:custGeom>
            <a:avLst/>
            <a:gdLst/>
            <a:ahLst/>
            <a:cxnLst/>
            <a:rect l="l" t="t" r="r" b="b"/>
            <a:pathLst>
              <a:path w="815975" h="687069">
                <a:moveTo>
                  <a:pt x="0" y="686886"/>
                </a:moveTo>
                <a:lnTo>
                  <a:pt x="1852" y="630992"/>
                </a:lnTo>
                <a:lnTo>
                  <a:pt x="7270" y="576293"/>
                </a:lnTo>
                <a:lnTo>
                  <a:pt x="16043" y="522969"/>
                </a:lnTo>
                <a:lnTo>
                  <a:pt x="27962" y="471198"/>
                </a:lnTo>
                <a:lnTo>
                  <a:pt x="42818" y="421159"/>
                </a:lnTo>
                <a:lnTo>
                  <a:pt x="60399" y="373032"/>
                </a:lnTo>
                <a:lnTo>
                  <a:pt x="80498" y="326994"/>
                </a:lnTo>
                <a:lnTo>
                  <a:pt x="102903" y="283226"/>
                </a:lnTo>
                <a:lnTo>
                  <a:pt x="127406" y="241906"/>
                </a:lnTo>
                <a:lnTo>
                  <a:pt x="153796" y="203212"/>
                </a:lnTo>
                <a:lnTo>
                  <a:pt x="181864" y="167324"/>
                </a:lnTo>
                <a:lnTo>
                  <a:pt x="211399" y="134421"/>
                </a:lnTo>
                <a:lnTo>
                  <a:pt x="242194" y="104681"/>
                </a:lnTo>
                <a:lnTo>
                  <a:pt x="274037" y="78284"/>
                </a:lnTo>
                <a:lnTo>
                  <a:pt x="306718" y="55408"/>
                </a:lnTo>
                <a:lnTo>
                  <a:pt x="340029" y="36232"/>
                </a:lnTo>
                <a:lnTo>
                  <a:pt x="407699" y="9697"/>
                </a:lnTo>
                <a:lnTo>
                  <a:pt x="458544" y="574"/>
                </a:lnTo>
                <a:lnTo>
                  <a:pt x="508681" y="0"/>
                </a:lnTo>
                <a:lnTo>
                  <a:pt x="557402" y="6988"/>
                </a:lnTo>
                <a:lnTo>
                  <a:pt x="603999" y="20554"/>
                </a:lnTo>
                <a:lnTo>
                  <a:pt x="647766" y="39714"/>
                </a:lnTo>
                <a:lnTo>
                  <a:pt x="687993" y="63481"/>
                </a:lnTo>
                <a:lnTo>
                  <a:pt x="723974" y="90871"/>
                </a:lnTo>
                <a:lnTo>
                  <a:pt x="754999" y="120899"/>
                </a:lnTo>
                <a:lnTo>
                  <a:pt x="780363" y="152579"/>
                </a:lnTo>
                <a:lnTo>
                  <a:pt x="811271" y="216958"/>
                </a:lnTo>
                <a:lnTo>
                  <a:pt x="815399" y="247686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58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26282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R-CNN</a:t>
            </a:r>
            <a:r>
              <a:rPr dirty="0" sz="3000" spc="-90"/>
              <a:t> </a:t>
            </a:r>
            <a:r>
              <a:rPr dirty="0" sz="3000" spc="-5"/>
              <a:t>Results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410044" y="700249"/>
            <a:ext cx="6035510" cy="3289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324575" y="258262"/>
            <a:ext cx="198945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Bounding box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regression  </a:t>
            </a:r>
            <a:r>
              <a:rPr dirty="0" sz="1400" spc="-5">
                <a:latin typeface="Arial"/>
                <a:cs typeface="Arial"/>
              </a:rPr>
              <a:t>helps </a:t>
            </a:r>
            <a:r>
              <a:rPr dirty="0" sz="1400">
                <a:latin typeface="Arial"/>
                <a:cs typeface="Arial"/>
              </a:rPr>
              <a:t>a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bit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64949" y="1217624"/>
            <a:ext cx="861694" cy="396240"/>
          </a:xfrm>
          <a:custGeom>
            <a:avLst/>
            <a:gdLst/>
            <a:ahLst/>
            <a:cxnLst/>
            <a:rect l="l" t="t" r="r" b="b"/>
            <a:pathLst>
              <a:path w="861695" h="396240">
                <a:moveTo>
                  <a:pt x="861299" y="301853"/>
                </a:moveTo>
                <a:lnTo>
                  <a:pt x="846794" y="232037"/>
                </a:lnTo>
                <a:lnTo>
                  <a:pt x="829545" y="197773"/>
                </a:lnTo>
                <a:lnTo>
                  <a:pt x="806415" y="164617"/>
                </a:lnTo>
                <a:lnTo>
                  <a:pt x="777992" y="133078"/>
                </a:lnTo>
                <a:lnTo>
                  <a:pt x="744865" y="103664"/>
                </a:lnTo>
                <a:lnTo>
                  <a:pt x="707622" y="76884"/>
                </a:lnTo>
                <a:lnTo>
                  <a:pt x="666850" y="53247"/>
                </a:lnTo>
                <a:lnTo>
                  <a:pt x="623138" y="33260"/>
                </a:lnTo>
                <a:lnTo>
                  <a:pt x="577074" y="17434"/>
                </a:lnTo>
                <a:lnTo>
                  <a:pt x="529246" y="6276"/>
                </a:lnTo>
                <a:lnTo>
                  <a:pt x="480242" y="295"/>
                </a:lnTo>
                <a:lnTo>
                  <a:pt x="430649" y="0"/>
                </a:lnTo>
                <a:lnTo>
                  <a:pt x="384587" y="5134"/>
                </a:lnTo>
                <a:lnTo>
                  <a:pt x="338995" y="15254"/>
                </a:lnTo>
                <a:lnTo>
                  <a:pt x="294345" y="30003"/>
                </a:lnTo>
                <a:lnTo>
                  <a:pt x="251107" y="49027"/>
                </a:lnTo>
                <a:lnTo>
                  <a:pt x="209753" y="71968"/>
                </a:lnTo>
                <a:lnTo>
                  <a:pt x="170753" y="98472"/>
                </a:lnTo>
                <a:lnTo>
                  <a:pt x="134578" y="128182"/>
                </a:lnTo>
                <a:lnTo>
                  <a:pt x="101698" y="160743"/>
                </a:lnTo>
                <a:lnTo>
                  <a:pt x="72585" y="195799"/>
                </a:lnTo>
                <a:lnTo>
                  <a:pt x="47710" y="232994"/>
                </a:lnTo>
                <a:lnTo>
                  <a:pt x="27543" y="271973"/>
                </a:lnTo>
                <a:lnTo>
                  <a:pt x="12555" y="312380"/>
                </a:lnTo>
                <a:lnTo>
                  <a:pt x="3217" y="353858"/>
                </a:lnTo>
                <a:lnTo>
                  <a:pt x="0" y="396053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58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26282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R-CNN</a:t>
            </a:r>
            <a:r>
              <a:rPr dirty="0" sz="3000" spc="-90"/>
              <a:t> </a:t>
            </a:r>
            <a:r>
              <a:rPr dirty="0" sz="3000" spc="-5"/>
              <a:t>Results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410044" y="700249"/>
            <a:ext cx="6035510" cy="3289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324575" y="258262"/>
            <a:ext cx="1878964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Features from </a:t>
            </a:r>
            <a:r>
              <a:rPr dirty="0" sz="1400">
                <a:latin typeface="Arial"/>
                <a:cs typeface="Arial"/>
              </a:rPr>
              <a:t>a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deeper  network help </a:t>
            </a:r>
            <a:r>
              <a:rPr dirty="0" sz="1400">
                <a:latin typeface="Arial"/>
                <a:cs typeface="Arial"/>
              </a:rPr>
              <a:t>a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lot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26249" y="862074"/>
            <a:ext cx="852805" cy="657860"/>
          </a:xfrm>
          <a:custGeom>
            <a:avLst/>
            <a:gdLst/>
            <a:ahLst/>
            <a:cxnLst/>
            <a:rect l="l" t="t" r="r" b="b"/>
            <a:pathLst>
              <a:path w="852804" h="657860">
                <a:moveTo>
                  <a:pt x="0" y="657403"/>
                </a:moveTo>
                <a:lnTo>
                  <a:pt x="1936" y="603128"/>
                </a:lnTo>
                <a:lnTo>
                  <a:pt x="7599" y="549640"/>
                </a:lnTo>
                <a:lnTo>
                  <a:pt x="16769" y="497188"/>
                </a:lnTo>
                <a:lnTo>
                  <a:pt x="29228" y="446017"/>
                </a:lnTo>
                <a:lnTo>
                  <a:pt x="44755" y="396375"/>
                </a:lnTo>
                <a:lnTo>
                  <a:pt x="63133" y="348508"/>
                </a:lnTo>
                <a:lnTo>
                  <a:pt x="84141" y="302662"/>
                </a:lnTo>
                <a:lnTo>
                  <a:pt x="107560" y="259085"/>
                </a:lnTo>
                <a:lnTo>
                  <a:pt x="133171" y="218024"/>
                </a:lnTo>
                <a:lnTo>
                  <a:pt x="160756" y="179724"/>
                </a:lnTo>
                <a:lnTo>
                  <a:pt x="190094" y="144432"/>
                </a:lnTo>
                <a:lnTo>
                  <a:pt x="220966" y="112396"/>
                </a:lnTo>
                <a:lnTo>
                  <a:pt x="253154" y="83861"/>
                </a:lnTo>
                <a:lnTo>
                  <a:pt x="286438" y="59075"/>
                </a:lnTo>
                <a:lnTo>
                  <a:pt x="320598" y="38285"/>
                </a:lnTo>
                <a:lnTo>
                  <a:pt x="355417" y="21736"/>
                </a:lnTo>
                <a:lnTo>
                  <a:pt x="426149" y="2351"/>
                </a:lnTo>
                <a:lnTo>
                  <a:pt x="468701" y="0"/>
                </a:lnTo>
                <a:lnTo>
                  <a:pt x="510874" y="4292"/>
                </a:lnTo>
                <a:lnTo>
                  <a:pt x="552290" y="14698"/>
                </a:lnTo>
                <a:lnTo>
                  <a:pt x="592569" y="30687"/>
                </a:lnTo>
                <a:lnTo>
                  <a:pt x="631333" y="51729"/>
                </a:lnTo>
                <a:lnTo>
                  <a:pt x="668203" y="77294"/>
                </a:lnTo>
                <a:lnTo>
                  <a:pt x="702800" y="106851"/>
                </a:lnTo>
                <a:lnTo>
                  <a:pt x="734745" y="139870"/>
                </a:lnTo>
                <a:lnTo>
                  <a:pt x="763660" y="175822"/>
                </a:lnTo>
                <a:lnTo>
                  <a:pt x="789166" y="214174"/>
                </a:lnTo>
                <a:lnTo>
                  <a:pt x="810884" y="254399"/>
                </a:lnTo>
                <a:lnTo>
                  <a:pt x="828435" y="295964"/>
                </a:lnTo>
                <a:lnTo>
                  <a:pt x="841441" y="338340"/>
                </a:lnTo>
                <a:lnTo>
                  <a:pt x="849522" y="380997"/>
                </a:lnTo>
                <a:lnTo>
                  <a:pt x="852299" y="423403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58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296418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R-CNN</a:t>
            </a:r>
            <a:r>
              <a:rPr dirty="0" sz="3000" spc="-90"/>
              <a:t> </a:t>
            </a:r>
            <a:r>
              <a:rPr dirty="0" sz="3000" spc="-5"/>
              <a:t>Problems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58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9926" y="862457"/>
            <a:ext cx="7223759" cy="256286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495300" marR="130810" indent="-483234">
              <a:lnSpc>
                <a:spcPts val="2850"/>
              </a:lnSpc>
              <a:spcBef>
                <a:spcPts val="220"/>
              </a:spcBef>
              <a:buAutoNum type="arabicPeriod"/>
              <a:tabLst>
                <a:tab pos="495300" algn="l"/>
                <a:tab pos="495934" algn="l"/>
              </a:tabLst>
            </a:pPr>
            <a:r>
              <a:rPr dirty="0" sz="2400" spc="-5">
                <a:latin typeface="Arial"/>
                <a:cs typeface="Arial"/>
              </a:rPr>
              <a:t>Slow at test-time: need to </a:t>
            </a:r>
            <a:r>
              <a:rPr dirty="0" sz="2400">
                <a:latin typeface="Arial"/>
                <a:cs typeface="Arial"/>
              </a:rPr>
              <a:t>run </a:t>
            </a:r>
            <a:r>
              <a:rPr dirty="0" sz="2400" spc="-5">
                <a:latin typeface="Arial"/>
                <a:cs typeface="Arial"/>
              </a:rPr>
              <a:t>full forward pass of  CNN for each </a:t>
            </a:r>
            <a:r>
              <a:rPr dirty="0" sz="2400">
                <a:latin typeface="Arial"/>
                <a:cs typeface="Arial"/>
              </a:rPr>
              <a:t>region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proposal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AutoNum type="arabicPeriod"/>
            </a:pPr>
            <a:endParaRPr sz="2450">
              <a:latin typeface="Arial"/>
              <a:cs typeface="Arial"/>
            </a:endParaRPr>
          </a:p>
          <a:p>
            <a:pPr marL="495300" marR="5080" indent="-483234">
              <a:lnSpc>
                <a:spcPts val="2850"/>
              </a:lnSpc>
              <a:buAutoNum type="arabicPeriod"/>
              <a:tabLst>
                <a:tab pos="495300" algn="l"/>
                <a:tab pos="495934" algn="l"/>
              </a:tabLst>
            </a:pPr>
            <a:r>
              <a:rPr dirty="0" sz="2400" spc="-5">
                <a:latin typeface="Arial"/>
                <a:cs typeface="Arial"/>
              </a:rPr>
              <a:t>SVMs and </a:t>
            </a:r>
            <a:r>
              <a:rPr dirty="0" sz="2400">
                <a:latin typeface="Arial"/>
                <a:cs typeface="Arial"/>
              </a:rPr>
              <a:t>regressors </a:t>
            </a:r>
            <a:r>
              <a:rPr dirty="0" sz="2400" spc="-5">
                <a:latin typeface="Arial"/>
                <a:cs typeface="Arial"/>
              </a:rPr>
              <a:t>are post-hoc: CNN features  not updated in </a:t>
            </a:r>
            <a:r>
              <a:rPr dirty="0" sz="2400">
                <a:latin typeface="Arial"/>
                <a:cs typeface="Arial"/>
              </a:rPr>
              <a:t>response </a:t>
            </a:r>
            <a:r>
              <a:rPr dirty="0" sz="2400" spc="-5">
                <a:latin typeface="Arial"/>
                <a:cs typeface="Arial"/>
              </a:rPr>
              <a:t>to SVMs and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regressors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AutoNum type="arabicPeriod"/>
            </a:pPr>
            <a:endParaRPr sz="2350">
              <a:latin typeface="Arial"/>
              <a:cs typeface="Arial"/>
            </a:endParaRPr>
          </a:p>
          <a:p>
            <a:pPr marL="495300" indent="-483234">
              <a:lnSpc>
                <a:spcPct val="100000"/>
              </a:lnSpc>
              <a:buAutoNum type="arabicPeriod"/>
              <a:tabLst>
                <a:tab pos="495300" algn="l"/>
                <a:tab pos="495934" algn="l"/>
              </a:tabLst>
            </a:pPr>
            <a:r>
              <a:rPr dirty="0" sz="2400" spc="-5">
                <a:latin typeface="Arial"/>
                <a:cs typeface="Arial"/>
              </a:rPr>
              <a:t>Complex </a:t>
            </a:r>
            <a:r>
              <a:rPr dirty="0" sz="2400">
                <a:latin typeface="Arial"/>
                <a:cs typeface="Arial"/>
              </a:rPr>
              <a:t>multistage </a:t>
            </a:r>
            <a:r>
              <a:rPr dirty="0" sz="2400" spc="-5">
                <a:latin typeface="Arial"/>
                <a:cs typeface="Arial"/>
              </a:rPr>
              <a:t>training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pipeline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42625" y="3948412"/>
            <a:ext cx="2361565" cy="535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Verdana"/>
                <a:cs typeface="Verdana"/>
              </a:rPr>
              <a:t>Girschick, </a:t>
            </a:r>
            <a:r>
              <a:rPr dirty="0" sz="1100">
                <a:latin typeface="Arial"/>
                <a:cs typeface="Arial"/>
              </a:rPr>
              <a:t>“Fast </a:t>
            </a:r>
            <a:r>
              <a:rPr dirty="0" sz="1100" spc="-5">
                <a:latin typeface="Arial"/>
                <a:cs typeface="Arial"/>
              </a:rPr>
              <a:t>R-CNN”, ICCV</a:t>
            </a:r>
            <a:r>
              <a:rPr dirty="0" sz="1100" spc="-165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2015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Arial"/>
                <a:cs typeface="Arial"/>
              </a:rPr>
              <a:t>Slide </a:t>
            </a:r>
            <a:r>
              <a:rPr dirty="0" sz="1100">
                <a:latin typeface="Arial"/>
                <a:cs typeface="Arial"/>
              </a:rPr>
              <a:t>credit: </a:t>
            </a:r>
            <a:r>
              <a:rPr dirty="0" sz="1100" spc="-5">
                <a:latin typeface="Arial"/>
                <a:cs typeface="Arial"/>
              </a:rPr>
              <a:t>Ross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Girschick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58</a:t>
            </a:fld>
            <a:endParaRPr sz="20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1000" y="336072"/>
            <a:ext cx="2142490" cy="1012190"/>
          </a:xfrm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dirty="0" sz="1600" spc="-5" b="1">
                <a:latin typeface="Arial"/>
                <a:cs typeface="Arial"/>
              </a:rPr>
              <a:t>R-CNN Problem </a:t>
            </a:r>
            <a:r>
              <a:rPr dirty="0" sz="1600" spc="5" b="1">
                <a:latin typeface="Arial"/>
                <a:cs typeface="Arial"/>
              </a:rPr>
              <a:t>#1</a:t>
            </a:r>
            <a:r>
              <a:rPr dirty="0" sz="1600" spc="5"/>
              <a:t>:  </a:t>
            </a:r>
            <a:r>
              <a:rPr dirty="0" sz="1600" spc="-5"/>
              <a:t>Slow at test-time due</a:t>
            </a:r>
            <a:r>
              <a:rPr dirty="0" sz="1600" spc="-85"/>
              <a:t> </a:t>
            </a:r>
            <a:r>
              <a:rPr dirty="0" sz="1600" spc="-5"/>
              <a:t>to  independent forward  passes of the</a:t>
            </a:r>
            <a:r>
              <a:rPr dirty="0" sz="1600" spc="-30"/>
              <a:t> </a:t>
            </a:r>
            <a:r>
              <a:rPr dirty="0" sz="1600" spc="-5"/>
              <a:t>CNN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57975" y="2316475"/>
            <a:ext cx="549275" cy="2017395"/>
          </a:xfrm>
          <a:custGeom>
            <a:avLst/>
            <a:gdLst/>
            <a:ahLst/>
            <a:cxnLst/>
            <a:rect l="l" t="t" r="r" b="b"/>
            <a:pathLst>
              <a:path w="549275" h="2017395">
                <a:moveTo>
                  <a:pt x="0" y="0"/>
                </a:moveTo>
                <a:lnTo>
                  <a:pt x="53773" y="5479"/>
                </a:lnTo>
                <a:lnTo>
                  <a:pt x="104989" y="21509"/>
                </a:lnTo>
                <a:lnTo>
                  <a:pt x="152209" y="47475"/>
                </a:lnTo>
                <a:lnTo>
                  <a:pt x="193994" y="82764"/>
                </a:lnTo>
                <a:lnTo>
                  <a:pt x="228255" y="125802"/>
                </a:lnTo>
                <a:lnTo>
                  <a:pt x="253466" y="174438"/>
                </a:lnTo>
                <a:lnTo>
                  <a:pt x="269029" y="227189"/>
                </a:lnTo>
                <a:lnTo>
                  <a:pt x="274349" y="282574"/>
                </a:lnTo>
                <a:lnTo>
                  <a:pt x="274349" y="726024"/>
                </a:lnTo>
                <a:lnTo>
                  <a:pt x="277940" y="771860"/>
                </a:lnTo>
                <a:lnTo>
                  <a:pt x="288336" y="815340"/>
                </a:lnTo>
                <a:lnTo>
                  <a:pt x="304972" y="855884"/>
                </a:lnTo>
                <a:lnTo>
                  <a:pt x="327283" y="892910"/>
                </a:lnTo>
                <a:lnTo>
                  <a:pt x="354705" y="925835"/>
                </a:lnTo>
                <a:lnTo>
                  <a:pt x="386672" y="954079"/>
                </a:lnTo>
                <a:lnTo>
                  <a:pt x="422620" y="977059"/>
                </a:lnTo>
                <a:lnTo>
                  <a:pt x="461984" y="994194"/>
                </a:lnTo>
                <a:lnTo>
                  <a:pt x="504198" y="1004901"/>
                </a:lnTo>
                <a:lnTo>
                  <a:pt x="548699" y="1008599"/>
                </a:lnTo>
                <a:lnTo>
                  <a:pt x="504198" y="1012298"/>
                </a:lnTo>
                <a:lnTo>
                  <a:pt x="461984" y="1023005"/>
                </a:lnTo>
                <a:lnTo>
                  <a:pt x="422620" y="1040140"/>
                </a:lnTo>
                <a:lnTo>
                  <a:pt x="386672" y="1063120"/>
                </a:lnTo>
                <a:lnTo>
                  <a:pt x="354705" y="1091364"/>
                </a:lnTo>
                <a:lnTo>
                  <a:pt x="327283" y="1124289"/>
                </a:lnTo>
                <a:lnTo>
                  <a:pt x="304972" y="1161315"/>
                </a:lnTo>
                <a:lnTo>
                  <a:pt x="288336" y="1201859"/>
                </a:lnTo>
                <a:lnTo>
                  <a:pt x="277940" y="1245339"/>
                </a:lnTo>
                <a:lnTo>
                  <a:pt x="274349" y="1291174"/>
                </a:lnTo>
                <a:lnTo>
                  <a:pt x="274349" y="1734624"/>
                </a:lnTo>
                <a:lnTo>
                  <a:pt x="270759" y="1780460"/>
                </a:lnTo>
                <a:lnTo>
                  <a:pt x="260363" y="1823940"/>
                </a:lnTo>
                <a:lnTo>
                  <a:pt x="243727" y="1864484"/>
                </a:lnTo>
                <a:lnTo>
                  <a:pt x="221416" y="1901510"/>
                </a:lnTo>
                <a:lnTo>
                  <a:pt x="193994" y="1934435"/>
                </a:lnTo>
                <a:lnTo>
                  <a:pt x="162027" y="1962679"/>
                </a:lnTo>
                <a:lnTo>
                  <a:pt x="126079" y="1985659"/>
                </a:lnTo>
                <a:lnTo>
                  <a:pt x="86715" y="2002794"/>
                </a:lnTo>
                <a:lnTo>
                  <a:pt x="44501" y="2013501"/>
                </a:lnTo>
                <a:lnTo>
                  <a:pt x="0" y="2017199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279700" y="2607697"/>
            <a:ext cx="1729105" cy="1507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 b="1">
                <a:latin typeface="Arial"/>
                <a:cs typeface="Arial"/>
              </a:rPr>
              <a:t>Solution: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dirty="0" sz="1600" spc="-5">
                <a:latin typeface="Arial"/>
                <a:cs typeface="Arial"/>
              </a:rPr>
              <a:t>Share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computation  </a:t>
            </a:r>
            <a:r>
              <a:rPr dirty="0" sz="1600" spc="-5">
                <a:latin typeface="Arial"/>
                <a:cs typeface="Arial"/>
              </a:rPr>
              <a:t>of </a:t>
            </a:r>
            <a:r>
              <a:rPr dirty="0" sz="1600">
                <a:latin typeface="Arial"/>
                <a:cs typeface="Arial"/>
              </a:rPr>
              <a:t>convolutional  </a:t>
            </a:r>
            <a:r>
              <a:rPr dirty="0" sz="1600" spc="-5">
                <a:latin typeface="Arial"/>
                <a:cs typeface="Arial"/>
              </a:rPr>
              <a:t>layers between  proposals for an  image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524" y="52575"/>
            <a:ext cx="6381447" cy="4524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58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0723" y="47100"/>
            <a:ext cx="5175998" cy="4538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2049" y="202646"/>
            <a:ext cx="2518410" cy="10121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 b="1">
                <a:latin typeface="Arial"/>
                <a:cs typeface="Arial"/>
              </a:rPr>
              <a:t>R-CNN Problem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spc="5" b="1">
                <a:latin typeface="Arial"/>
                <a:cs typeface="Arial"/>
              </a:rPr>
              <a:t>#2</a:t>
            </a:r>
            <a:r>
              <a:rPr dirty="0" sz="1600" spc="5"/>
              <a:t>: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dirty="0" sz="1600" spc="-5"/>
              <a:t>Post-hoc training: CNN not  updated in </a:t>
            </a:r>
            <a:r>
              <a:rPr dirty="0" sz="1600"/>
              <a:t>response </a:t>
            </a:r>
            <a:r>
              <a:rPr dirty="0" sz="1600" spc="-5"/>
              <a:t>to</a:t>
            </a:r>
            <a:r>
              <a:rPr dirty="0" sz="1600" spc="-95"/>
              <a:t> </a:t>
            </a:r>
            <a:r>
              <a:rPr dirty="0" sz="1600" spc="-5"/>
              <a:t>final  </a:t>
            </a:r>
            <a:r>
              <a:rPr dirty="0" sz="1600"/>
              <a:t>classifiers </a:t>
            </a:r>
            <a:r>
              <a:rPr dirty="0" sz="1600" spc="-5"/>
              <a:t>and</a:t>
            </a:r>
            <a:r>
              <a:rPr dirty="0" sz="1600" spc="-45"/>
              <a:t> </a:t>
            </a:r>
            <a:r>
              <a:rPr dirty="0" sz="1600"/>
              <a:t>regressors</a:t>
            </a:r>
            <a:endParaRPr sz="1600"/>
          </a:p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58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42049" y="1936197"/>
            <a:ext cx="2303780" cy="516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 b="1">
                <a:latin typeface="Arial"/>
                <a:cs typeface="Arial"/>
              </a:rPr>
              <a:t>R-CNN Problem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#3: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600" spc="-5">
                <a:latin typeface="Arial"/>
                <a:cs typeface="Arial"/>
              </a:rPr>
              <a:t>Complex training</a:t>
            </a:r>
            <a:r>
              <a:rPr dirty="0" sz="1600" spc="-8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pipeline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72349" y="3174447"/>
            <a:ext cx="2642235" cy="1303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245">
              <a:lnSpc>
                <a:spcPct val="100000"/>
              </a:lnSpc>
              <a:spcBef>
                <a:spcPts val="100"/>
              </a:spcBef>
            </a:pPr>
            <a:r>
              <a:rPr dirty="0" sz="1600" spc="-5" b="1">
                <a:latin typeface="Arial"/>
                <a:cs typeface="Arial"/>
              </a:rPr>
              <a:t>Solution:</a:t>
            </a:r>
            <a:endParaRPr sz="1600">
              <a:latin typeface="Arial"/>
              <a:cs typeface="Arial"/>
            </a:endParaRPr>
          </a:p>
          <a:p>
            <a:pPr marL="182245" marR="5080">
              <a:lnSpc>
                <a:spcPct val="101600"/>
              </a:lnSpc>
            </a:pPr>
            <a:r>
              <a:rPr dirty="0" sz="1600">
                <a:latin typeface="Arial"/>
                <a:cs typeface="Arial"/>
              </a:rPr>
              <a:t>Just </a:t>
            </a:r>
            <a:r>
              <a:rPr dirty="0" sz="1600" spc="-5">
                <a:latin typeface="Arial"/>
                <a:cs typeface="Arial"/>
              </a:rPr>
              <a:t>train the whole</a:t>
            </a:r>
            <a:r>
              <a:rPr dirty="0" sz="1600" spc="-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system  </a:t>
            </a:r>
            <a:r>
              <a:rPr dirty="0" sz="1600" spc="-5">
                <a:latin typeface="Arial"/>
                <a:cs typeface="Arial"/>
              </a:rPr>
              <a:t>end-to-end all at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once!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5">
                <a:latin typeface="Arial"/>
                <a:cs typeface="Arial"/>
              </a:rPr>
              <a:t>Slide </a:t>
            </a:r>
            <a:r>
              <a:rPr dirty="0" sz="1100">
                <a:latin typeface="Arial"/>
                <a:cs typeface="Arial"/>
              </a:rPr>
              <a:t>credit: </a:t>
            </a:r>
            <a:r>
              <a:rPr dirty="0" sz="1100" spc="-5">
                <a:latin typeface="Arial"/>
                <a:cs typeface="Arial"/>
              </a:rPr>
              <a:t>Ross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Girschick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2845" y="179853"/>
            <a:ext cx="725932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5"/>
              <a:t>Localization </a:t>
            </a:r>
            <a:r>
              <a:rPr dirty="0" sz="4800" spc="20"/>
              <a:t>and</a:t>
            </a:r>
            <a:r>
              <a:rPr dirty="0" sz="4800" spc="-65"/>
              <a:t> </a:t>
            </a:r>
            <a:r>
              <a:rPr dirty="0" sz="4800" spc="30"/>
              <a:t>Detection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967024" y="1039600"/>
            <a:ext cx="7158793" cy="3288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275949" y="4367036"/>
            <a:ext cx="271526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Results from Faster R-CNN, Ren et al</a:t>
            </a:r>
            <a:r>
              <a:rPr dirty="0" sz="1100" spc="-65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2015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786957" y="4713450"/>
            <a:ext cx="217804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 sz="2000">
                <a:solidFill>
                  <a:srgbClr val="FFFFFF"/>
                </a:solidFill>
                <a:latin typeface="Arial"/>
                <a:cs typeface="Arial"/>
              </a:rPr>
              <a:t>1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6821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Fast R-CNN: Region of Interest</a:t>
            </a:r>
            <a:r>
              <a:rPr dirty="0" sz="3000" spc="-90"/>
              <a:t> </a:t>
            </a:r>
            <a:r>
              <a:rPr dirty="0" sz="3000" spc="-5"/>
              <a:t>Pooling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241038" y="1739899"/>
            <a:ext cx="1359535" cy="1128395"/>
            <a:chOff x="241038" y="1739899"/>
            <a:chExt cx="1359535" cy="1128395"/>
          </a:xfrm>
        </p:grpSpPr>
        <p:sp>
          <p:nvSpPr>
            <p:cNvPr id="4" name="object 4"/>
            <p:cNvSpPr/>
            <p:nvPr/>
          </p:nvSpPr>
          <p:spPr>
            <a:xfrm>
              <a:off x="241038" y="1739899"/>
              <a:ext cx="1359372" cy="11278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39724" y="1767232"/>
              <a:ext cx="806450" cy="1074420"/>
            </a:xfrm>
            <a:custGeom>
              <a:avLst/>
              <a:gdLst/>
              <a:ahLst/>
              <a:cxnLst/>
              <a:rect l="l" t="t" r="r" b="b"/>
              <a:pathLst>
                <a:path w="806450" h="1074420">
                  <a:moveTo>
                    <a:pt x="0" y="0"/>
                  </a:moveTo>
                  <a:lnTo>
                    <a:pt x="806400" y="0"/>
                  </a:lnTo>
                  <a:lnTo>
                    <a:pt x="806400" y="1074299"/>
                  </a:lnTo>
                  <a:lnTo>
                    <a:pt x="0" y="1074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72184" y="3037663"/>
            <a:ext cx="1516380" cy="86741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ctr" marL="12065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Hi-res input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image:  </a:t>
            </a:r>
            <a:r>
              <a:rPr dirty="0" sz="1400">
                <a:latin typeface="Arial"/>
                <a:cs typeface="Arial"/>
              </a:rPr>
              <a:t>3 x </a:t>
            </a:r>
            <a:r>
              <a:rPr dirty="0" sz="1400" spc="-5">
                <a:latin typeface="Arial"/>
                <a:cs typeface="Arial"/>
              </a:rPr>
              <a:t>800 </a:t>
            </a:r>
            <a:r>
              <a:rPr dirty="0" sz="1400">
                <a:latin typeface="Arial"/>
                <a:cs typeface="Arial"/>
              </a:rPr>
              <a:t>x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600</a:t>
            </a:r>
            <a:endParaRPr sz="1400">
              <a:latin typeface="Arial"/>
              <a:cs typeface="Arial"/>
            </a:endParaRPr>
          </a:p>
          <a:p>
            <a:pPr algn="ctr" marL="328295" marR="321310">
              <a:lnSpc>
                <a:spcPts val="1650"/>
              </a:lnSpc>
            </a:pPr>
            <a:r>
              <a:rPr dirty="0" sz="1400" spc="-5">
                <a:latin typeface="Arial"/>
                <a:cs typeface="Arial"/>
              </a:rPr>
              <a:t>with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region  </a:t>
            </a:r>
            <a:r>
              <a:rPr dirty="0" sz="1400" spc="-5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67562" y="1773625"/>
            <a:ext cx="727710" cy="1060450"/>
            <a:chOff x="1867562" y="1773625"/>
            <a:chExt cx="727710" cy="1060450"/>
          </a:xfrm>
        </p:grpSpPr>
        <p:sp>
          <p:nvSpPr>
            <p:cNvPr id="8" name="object 8"/>
            <p:cNvSpPr/>
            <p:nvPr/>
          </p:nvSpPr>
          <p:spPr>
            <a:xfrm>
              <a:off x="1872325" y="1778387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72325" y="1778387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749333" y="1086587"/>
            <a:ext cx="98806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Convolution  and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945012" y="1562812"/>
            <a:ext cx="1369060" cy="1327150"/>
            <a:chOff x="2945012" y="1562812"/>
            <a:chExt cx="1369060" cy="1327150"/>
          </a:xfrm>
        </p:grpSpPr>
        <p:sp>
          <p:nvSpPr>
            <p:cNvPr id="12" name="object 12"/>
            <p:cNvSpPr/>
            <p:nvPr/>
          </p:nvSpPr>
          <p:spPr>
            <a:xfrm>
              <a:off x="2949774" y="2046057"/>
              <a:ext cx="881380" cy="838835"/>
            </a:xfrm>
            <a:custGeom>
              <a:avLst/>
              <a:gdLst/>
              <a:ahLst/>
              <a:cxnLst/>
              <a:rect l="l" t="t" r="r" b="b"/>
              <a:pathLst>
                <a:path w="881379" h="838835">
                  <a:moveTo>
                    <a:pt x="880817" y="838817"/>
                  </a:moveTo>
                  <a:lnTo>
                    <a:pt x="0" y="838817"/>
                  </a:lnTo>
                  <a:lnTo>
                    <a:pt x="0" y="0"/>
                  </a:lnTo>
                  <a:lnTo>
                    <a:pt x="880817" y="0"/>
                  </a:lnTo>
                  <a:lnTo>
                    <a:pt x="880817" y="83881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830592" y="1567574"/>
              <a:ext cx="478790" cy="1317625"/>
            </a:xfrm>
            <a:custGeom>
              <a:avLst/>
              <a:gdLst/>
              <a:ahLst/>
              <a:cxnLst/>
              <a:rect l="l" t="t" r="r" b="b"/>
              <a:pathLst>
                <a:path w="478789" h="1317625">
                  <a:moveTo>
                    <a:pt x="0" y="1317299"/>
                  </a:moveTo>
                  <a:lnTo>
                    <a:pt x="0" y="478482"/>
                  </a:lnTo>
                  <a:lnTo>
                    <a:pt x="478482" y="0"/>
                  </a:lnTo>
                  <a:lnTo>
                    <a:pt x="478482" y="838817"/>
                  </a:lnTo>
                  <a:lnTo>
                    <a:pt x="0" y="13172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949774" y="1567574"/>
              <a:ext cx="1359535" cy="478790"/>
            </a:xfrm>
            <a:custGeom>
              <a:avLst/>
              <a:gdLst/>
              <a:ahLst/>
              <a:cxnLst/>
              <a:rect l="l" t="t" r="r" b="b"/>
              <a:pathLst>
                <a:path w="1359535" h="478789">
                  <a:moveTo>
                    <a:pt x="880817" y="478482"/>
                  </a:moveTo>
                  <a:lnTo>
                    <a:pt x="0" y="478482"/>
                  </a:lnTo>
                  <a:lnTo>
                    <a:pt x="478482" y="0"/>
                  </a:lnTo>
                  <a:lnTo>
                    <a:pt x="1359299" y="0"/>
                  </a:lnTo>
                  <a:lnTo>
                    <a:pt x="880817" y="47848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949774" y="1567574"/>
              <a:ext cx="1359535" cy="1317625"/>
            </a:xfrm>
            <a:custGeom>
              <a:avLst/>
              <a:gdLst/>
              <a:ahLst/>
              <a:cxnLst/>
              <a:rect l="l" t="t" r="r" b="b"/>
              <a:pathLst>
                <a:path w="1359535" h="1317625">
                  <a:moveTo>
                    <a:pt x="0" y="478482"/>
                  </a:moveTo>
                  <a:lnTo>
                    <a:pt x="478482" y="0"/>
                  </a:lnTo>
                  <a:lnTo>
                    <a:pt x="1359299" y="0"/>
                  </a:lnTo>
                  <a:lnTo>
                    <a:pt x="1359299" y="838817"/>
                  </a:lnTo>
                  <a:lnTo>
                    <a:pt x="880817" y="1317299"/>
                  </a:lnTo>
                  <a:lnTo>
                    <a:pt x="0" y="1317299"/>
                  </a:lnTo>
                  <a:lnTo>
                    <a:pt x="0" y="478482"/>
                  </a:lnTo>
                  <a:close/>
                </a:path>
                <a:path w="1359535" h="1317625">
                  <a:moveTo>
                    <a:pt x="0" y="478482"/>
                  </a:moveTo>
                  <a:lnTo>
                    <a:pt x="880817" y="478482"/>
                  </a:lnTo>
                  <a:lnTo>
                    <a:pt x="1359299" y="0"/>
                  </a:lnTo>
                </a:path>
                <a:path w="1359535" h="1317625">
                  <a:moveTo>
                    <a:pt x="880817" y="478482"/>
                  </a:moveTo>
                  <a:lnTo>
                    <a:pt x="880817" y="13172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593328" y="3106037"/>
            <a:ext cx="1664335" cy="657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Hi-res </a:t>
            </a:r>
            <a:r>
              <a:rPr dirty="0" sz="1400">
                <a:latin typeface="Arial"/>
                <a:cs typeface="Arial"/>
              </a:rPr>
              <a:t>conv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algn="ctr" marL="635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C x H x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algn="ctr" marL="635">
              <a:lnSpc>
                <a:spcPts val="1664"/>
              </a:lnSpc>
            </a:pPr>
            <a:r>
              <a:rPr dirty="0" sz="1400" spc="-5">
                <a:latin typeface="Arial"/>
                <a:cs typeface="Arial"/>
              </a:rPr>
              <a:t>with </a:t>
            </a:r>
            <a:r>
              <a:rPr dirty="0" sz="1400">
                <a:latin typeface="Arial"/>
                <a:cs typeface="Arial"/>
              </a:rPr>
              <a:t>region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432812" y="1773141"/>
            <a:ext cx="116205" cy="1137920"/>
            <a:chOff x="7432812" y="1773141"/>
            <a:chExt cx="116205" cy="1137920"/>
          </a:xfrm>
        </p:grpSpPr>
        <p:sp>
          <p:nvSpPr>
            <p:cNvPr id="18" name="object 18"/>
            <p:cNvSpPr/>
            <p:nvPr/>
          </p:nvSpPr>
          <p:spPr>
            <a:xfrm>
              <a:off x="7437574" y="1777904"/>
              <a:ext cx="106680" cy="1128395"/>
            </a:xfrm>
            <a:custGeom>
              <a:avLst/>
              <a:gdLst/>
              <a:ahLst/>
              <a:cxnLst/>
              <a:rect l="l" t="t" r="r" b="b"/>
              <a:pathLst>
                <a:path w="106679" h="1128395">
                  <a:moveTo>
                    <a:pt x="106499" y="1127999"/>
                  </a:moveTo>
                  <a:lnTo>
                    <a:pt x="0" y="11279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11279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437574" y="1777904"/>
              <a:ext cx="106680" cy="1128395"/>
            </a:xfrm>
            <a:custGeom>
              <a:avLst/>
              <a:gdLst/>
              <a:ahLst/>
              <a:cxnLst/>
              <a:rect l="l" t="t" r="r" b="b"/>
              <a:pathLst>
                <a:path w="106679" h="1128395">
                  <a:moveTo>
                    <a:pt x="0" y="0"/>
                  </a:moveTo>
                  <a:lnTo>
                    <a:pt x="106499" y="0"/>
                  </a:lnTo>
                  <a:lnTo>
                    <a:pt x="106499" y="1127999"/>
                  </a:lnTo>
                  <a:lnTo>
                    <a:pt x="0" y="1127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7721362" y="1904825"/>
            <a:ext cx="116205" cy="874394"/>
            <a:chOff x="7721362" y="1904825"/>
            <a:chExt cx="116205" cy="874394"/>
          </a:xfrm>
        </p:grpSpPr>
        <p:sp>
          <p:nvSpPr>
            <p:cNvPr id="21" name="object 21"/>
            <p:cNvSpPr/>
            <p:nvPr/>
          </p:nvSpPr>
          <p:spPr>
            <a:xfrm>
              <a:off x="7726125" y="1909587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69">
                  <a:moveTo>
                    <a:pt x="106499" y="864599"/>
                  </a:moveTo>
                  <a:lnTo>
                    <a:pt x="0" y="8645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864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726125" y="1909587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69">
                  <a:moveTo>
                    <a:pt x="0" y="0"/>
                  </a:moveTo>
                  <a:lnTo>
                    <a:pt x="106499" y="0"/>
                  </a:lnTo>
                  <a:lnTo>
                    <a:pt x="106499" y="864599"/>
                  </a:lnTo>
                  <a:lnTo>
                    <a:pt x="0" y="86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7971762" y="2053175"/>
            <a:ext cx="116205" cy="556895"/>
            <a:chOff x="7971762" y="2053175"/>
            <a:chExt cx="116205" cy="556895"/>
          </a:xfrm>
        </p:grpSpPr>
        <p:sp>
          <p:nvSpPr>
            <p:cNvPr id="24" name="object 24"/>
            <p:cNvSpPr/>
            <p:nvPr/>
          </p:nvSpPr>
          <p:spPr>
            <a:xfrm>
              <a:off x="7976524" y="2057937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69">
                  <a:moveTo>
                    <a:pt x="106499" y="546899"/>
                  </a:moveTo>
                  <a:lnTo>
                    <a:pt x="0" y="5468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546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976524" y="2057937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69">
                  <a:moveTo>
                    <a:pt x="0" y="0"/>
                  </a:moveTo>
                  <a:lnTo>
                    <a:pt x="106499" y="0"/>
                  </a:lnTo>
                  <a:lnTo>
                    <a:pt x="106499" y="546899"/>
                  </a:lnTo>
                  <a:lnTo>
                    <a:pt x="0" y="546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139472" y="1171550"/>
            <a:ext cx="127635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402590" marR="5080" indent="-39052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58</a:t>
            </a:fld>
            <a:endParaRPr sz="2000"/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528519" y="3106037"/>
            <a:ext cx="2118995" cy="65786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ctr" marL="12065" marR="5080" indent="-3810">
              <a:lnSpc>
                <a:spcPts val="1650"/>
              </a:lnSpc>
              <a:spcBef>
                <a:spcPts val="180"/>
              </a:spcBef>
            </a:pPr>
            <a:r>
              <a:rPr dirty="0" sz="1400" spc="-5" b="1">
                <a:latin typeface="Arial"/>
                <a:cs typeface="Arial"/>
              </a:rPr>
              <a:t>Problem</a:t>
            </a:r>
            <a:r>
              <a:rPr dirty="0" sz="1400" spc="-5">
                <a:latin typeface="Arial"/>
                <a:cs typeface="Arial"/>
              </a:rPr>
              <a:t>: Fully-connected  layers expect low-res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conv  </a:t>
            </a:r>
            <a:r>
              <a:rPr dirty="0" sz="1400" spc="-5">
                <a:latin typeface="Arial"/>
                <a:cs typeface="Arial"/>
              </a:rPr>
              <a:t>features: </a:t>
            </a:r>
            <a:r>
              <a:rPr dirty="0" sz="1400">
                <a:latin typeface="Arial"/>
                <a:cs typeface="Arial"/>
              </a:rPr>
              <a:t>C x h x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6821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Fast R-CNN: Region of Interest</a:t>
            </a:r>
            <a:r>
              <a:rPr dirty="0" sz="3000" spc="-90"/>
              <a:t> </a:t>
            </a:r>
            <a:r>
              <a:rPr dirty="0" sz="3000" spc="-5"/>
              <a:t>Pooling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241038" y="1739899"/>
            <a:ext cx="2353945" cy="1128395"/>
            <a:chOff x="241038" y="1739899"/>
            <a:chExt cx="2353945" cy="1128395"/>
          </a:xfrm>
        </p:grpSpPr>
        <p:sp>
          <p:nvSpPr>
            <p:cNvPr id="4" name="object 4"/>
            <p:cNvSpPr/>
            <p:nvPr/>
          </p:nvSpPr>
          <p:spPr>
            <a:xfrm>
              <a:off x="241038" y="1739899"/>
              <a:ext cx="1359372" cy="11278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39724" y="1767232"/>
              <a:ext cx="806450" cy="1074420"/>
            </a:xfrm>
            <a:custGeom>
              <a:avLst/>
              <a:gdLst/>
              <a:ahLst/>
              <a:cxnLst/>
              <a:rect l="l" t="t" r="r" b="b"/>
              <a:pathLst>
                <a:path w="806450" h="1074420">
                  <a:moveTo>
                    <a:pt x="0" y="0"/>
                  </a:moveTo>
                  <a:lnTo>
                    <a:pt x="806400" y="0"/>
                  </a:lnTo>
                  <a:lnTo>
                    <a:pt x="806400" y="1074299"/>
                  </a:lnTo>
                  <a:lnTo>
                    <a:pt x="0" y="1074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72325" y="1778387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72325" y="1778387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72184" y="3037663"/>
            <a:ext cx="1516380" cy="86741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ctr" marL="12065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Hi-res input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image:  </a:t>
            </a:r>
            <a:r>
              <a:rPr dirty="0" sz="1400">
                <a:latin typeface="Arial"/>
                <a:cs typeface="Arial"/>
              </a:rPr>
              <a:t>3 x </a:t>
            </a:r>
            <a:r>
              <a:rPr dirty="0" sz="1400" spc="-5">
                <a:latin typeface="Arial"/>
                <a:cs typeface="Arial"/>
              </a:rPr>
              <a:t>800 </a:t>
            </a:r>
            <a:r>
              <a:rPr dirty="0" sz="1400">
                <a:latin typeface="Arial"/>
                <a:cs typeface="Arial"/>
              </a:rPr>
              <a:t>x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600</a:t>
            </a:r>
            <a:endParaRPr sz="1400">
              <a:latin typeface="Arial"/>
              <a:cs typeface="Arial"/>
            </a:endParaRPr>
          </a:p>
          <a:p>
            <a:pPr algn="ctr" marL="328295" marR="321310">
              <a:lnSpc>
                <a:spcPts val="1650"/>
              </a:lnSpc>
            </a:pPr>
            <a:r>
              <a:rPr dirty="0" sz="1400" spc="-5">
                <a:latin typeface="Arial"/>
                <a:cs typeface="Arial"/>
              </a:rPr>
              <a:t>with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region  </a:t>
            </a:r>
            <a:r>
              <a:rPr dirty="0" sz="1400" spc="-5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9333" y="1086587"/>
            <a:ext cx="98806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Convolution  and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28637" y="746061"/>
            <a:ext cx="3385820" cy="2143760"/>
            <a:chOff x="928637" y="746061"/>
            <a:chExt cx="3385820" cy="2143760"/>
          </a:xfrm>
        </p:grpSpPr>
        <p:sp>
          <p:nvSpPr>
            <p:cNvPr id="11" name="object 11"/>
            <p:cNvSpPr/>
            <p:nvPr/>
          </p:nvSpPr>
          <p:spPr>
            <a:xfrm>
              <a:off x="2949774" y="2046057"/>
              <a:ext cx="881380" cy="838835"/>
            </a:xfrm>
            <a:custGeom>
              <a:avLst/>
              <a:gdLst/>
              <a:ahLst/>
              <a:cxnLst/>
              <a:rect l="l" t="t" r="r" b="b"/>
              <a:pathLst>
                <a:path w="881379" h="838835">
                  <a:moveTo>
                    <a:pt x="880817" y="838817"/>
                  </a:moveTo>
                  <a:lnTo>
                    <a:pt x="0" y="838817"/>
                  </a:lnTo>
                  <a:lnTo>
                    <a:pt x="0" y="0"/>
                  </a:lnTo>
                  <a:lnTo>
                    <a:pt x="880817" y="0"/>
                  </a:lnTo>
                  <a:lnTo>
                    <a:pt x="880817" y="83881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830592" y="1567574"/>
              <a:ext cx="478790" cy="1317625"/>
            </a:xfrm>
            <a:custGeom>
              <a:avLst/>
              <a:gdLst/>
              <a:ahLst/>
              <a:cxnLst/>
              <a:rect l="l" t="t" r="r" b="b"/>
              <a:pathLst>
                <a:path w="478789" h="1317625">
                  <a:moveTo>
                    <a:pt x="0" y="1317299"/>
                  </a:moveTo>
                  <a:lnTo>
                    <a:pt x="0" y="478482"/>
                  </a:lnTo>
                  <a:lnTo>
                    <a:pt x="478482" y="0"/>
                  </a:lnTo>
                  <a:lnTo>
                    <a:pt x="478482" y="838817"/>
                  </a:lnTo>
                  <a:lnTo>
                    <a:pt x="0" y="13172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949774" y="1567574"/>
              <a:ext cx="1359535" cy="478790"/>
            </a:xfrm>
            <a:custGeom>
              <a:avLst/>
              <a:gdLst/>
              <a:ahLst/>
              <a:cxnLst/>
              <a:rect l="l" t="t" r="r" b="b"/>
              <a:pathLst>
                <a:path w="1359535" h="478789">
                  <a:moveTo>
                    <a:pt x="880817" y="478482"/>
                  </a:moveTo>
                  <a:lnTo>
                    <a:pt x="0" y="478482"/>
                  </a:lnTo>
                  <a:lnTo>
                    <a:pt x="478482" y="0"/>
                  </a:lnTo>
                  <a:lnTo>
                    <a:pt x="1359299" y="0"/>
                  </a:lnTo>
                  <a:lnTo>
                    <a:pt x="880817" y="47848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949774" y="1567574"/>
              <a:ext cx="1359535" cy="1317625"/>
            </a:xfrm>
            <a:custGeom>
              <a:avLst/>
              <a:gdLst/>
              <a:ahLst/>
              <a:cxnLst/>
              <a:rect l="l" t="t" r="r" b="b"/>
              <a:pathLst>
                <a:path w="1359535" h="1317625">
                  <a:moveTo>
                    <a:pt x="0" y="478482"/>
                  </a:moveTo>
                  <a:lnTo>
                    <a:pt x="478482" y="0"/>
                  </a:lnTo>
                  <a:lnTo>
                    <a:pt x="1359299" y="0"/>
                  </a:lnTo>
                  <a:lnTo>
                    <a:pt x="1359299" y="838817"/>
                  </a:lnTo>
                  <a:lnTo>
                    <a:pt x="880817" y="1317299"/>
                  </a:lnTo>
                  <a:lnTo>
                    <a:pt x="0" y="1317299"/>
                  </a:lnTo>
                  <a:lnTo>
                    <a:pt x="0" y="478482"/>
                  </a:lnTo>
                  <a:close/>
                </a:path>
                <a:path w="1359535" h="1317625">
                  <a:moveTo>
                    <a:pt x="0" y="478482"/>
                  </a:moveTo>
                  <a:lnTo>
                    <a:pt x="880817" y="478482"/>
                  </a:lnTo>
                  <a:lnTo>
                    <a:pt x="1359299" y="0"/>
                  </a:lnTo>
                </a:path>
                <a:path w="1359535" h="1317625">
                  <a:moveTo>
                    <a:pt x="880817" y="478482"/>
                  </a:moveTo>
                  <a:lnTo>
                    <a:pt x="880817" y="13172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124277" y="2096954"/>
              <a:ext cx="549275" cy="737235"/>
            </a:xfrm>
            <a:custGeom>
              <a:avLst/>
              <a:gdLst/>
              <a:ahLst/>
              <a:cxnLst/>
              <a:rect l="l" t="t" r="r" b="b"/>
              <a:pathLst>
                <a:path w="549275" h="737235">
                  <a:moveTo>
                    <a:pt x="0" y="0"/>
                  </a:moveTo>
                  <a:lnTo>
                    <a:pt x="548700" y="0"/>
                  </a:lnTo>
                  <a:lnTo>
                    <a:pt x="548700" y="737099"/>
                  </a:lnTo>
                  <a:lnTo>
                    <a:pt x="0" y="737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42924" y="760348"/>
              <a:ext cx="2442845" cy="1165860"/>
            </a:xfrm>
            <a:custGeom>
              <a:avLst/>
              <a:gdLst/>
              <a:ahLst/>
              <a:cxnLst/>
              <a:rect l="l" t="t" r="r" b="b"/>
              <a:pathLst>
                <a:path w="2442845" h="1165860">
                  <a:moveTo>
                    <a:pt x="0" y="1006883"/>
                  </a:moveTo>
                  <a:lnTo>
                    <a:pt x="1264" y="967144"/>
                  </a:lnTo>
                  <a:lnTo>
                    <a:pt x="5012" y="927303"/>
                  </a:lnTo>
                  <a:lnTo>
                    <a:pt x="11177" y="887427"/>
                  </a:lnTo>
                  <a:lnTo>
                    <a:pt x="19692" y="847585"/>
                  </a:lnTo>
                  <a:lnTo>
                    <a:pt x="30489" y="807846"/>
                  </a:lnTo>
                  <a:lnTo>
                    <a:pt x="43501" y="768278"/>
                  </a:lnTo>
                  <a:lnTo>
                    <a:pt x="58662" y="728949"/>
                  </a:lnTo>
                  <a:lnTo>
                    <a:pt x="75904" y="689929"/>
                  </a:lnTo>
                  <a:lnTo>
                    <a:pt x="95160" y="651285"/>
                  </a:lnTo>
                  <a:lnTo>
                    <a:pt x="116363" y="613085"/>
                  </a:lnTo>
                  <a:lnTo>
                    <a:pt x="139445" y="575399"/>
                  </a:lnTo>
                  <a:lnTo>
                    <a:pt x="164340" y="538295"/>
                  </a:lnTo>
                  <a:lnTo>
                    <a:pt x="190981" y="501841"/>
                  </a:lnTo>
                  <a:lnTo>
                    <a:pt x="219299" y="466106"/>
                  </a:lnTo>
                  <a:lnTo>
                    <a:pt x="249229" y="431157"/>
                  </a:lnTo>
                  <a:lnTo>
                    <a:pt x="280703" y="397065"/>
                  </a:lnTo>
                  <a:lnTo>
                    <a:pt x="313654" y="363896"/>
                  </a:lnTo>
                  <a:lnTo>
                    <a:pt x="348015" y="331720"/>
                  </a:lnTo>
                  <a:lnTo>
                    <a:pt x="383718" y="300605"/>
                  </a:lnTo>
                  <a:lnTo>
                    <a:pt x="420697" y="270620"/>
                  </a:lnTo>
                  <a:lnTo>
                    <a:pt x="458884" y="241832"/>
                  </a:lnTo>
                  <a:lnTo>
                    <a:pt x="498213" y="214310"/>
                  </a:lnTo>
                  <a:lnTo>
                    <a:pt x="538615" y="188124"/>
                  </a:lnTo>
                  <a:lnTo>
                    <a:pt x="580025" y="163340"/>
                  </a:lnTo>
                  <a:lnTo>
                    <a:pt x="622375" y="140029"/>
                  </a:lnTo>
                  <a:lnTo>
                    <a:pt x="665597" y="118257"/>
                  </a:lnTo>
                  <a:lnTo>
                    <a:pt x="709625" y="98094"/>
                  </a:lnTo>
                  <a:lnTo>
                    <a:pt x="754391" y="79608"/>
                  </a:lnTo>
                  <a:lnTo>
                    <a:pt x="799828" y="62868"/>
                  </a:lnTo>
                  <a:lnTo>
                    <a:pt x="845870" y="47942"/>
                  </a:lnTo>
                  <a:lnTo>
                    <a:pt x="892449" y="34898"/>
                  </a:lnTo>
                  <a:lnTo>
                    <a:pt x="939498" y="23805"/>
                  </a:lnTo>
                  <a:lnTo>
                    <a:pt x="986949" y="14731"/>
                  </a:lnTo>
                  <a:lnTo>
                    <a:pt x="1034737" y="7746"/>
                  </a:lnTo>
                  <a:lnTo>
                    <a:pt x="1082792" y="2916"/>
                  </a:lnTo>
                  <a:lnTo>
                    <a:pt x="1131049" y="311"/>
                  </a:lnTo>
                  <a:lnTo>
                    <a:pt x="1179441" y="0"/>
                  </a:lnTo>
                  <a:lnTo>
                    <a:pt x="1227899" y="2049"/>
                  </a:lnTo>
                  <a:lnTo>
                    <a:pt x="1273936" y="6229"/>
                  </a:lnTo>
                  <a:lnTo>
                    <a:pt x="1319915" y="12550"/>
                  </a:lnTo>
                  <a:lnTo>
                    <a:pt x="1365779" y="20962"/>
                  </a:lnTo>
                  <a:lnTo>
                    <a:pt x="1411470" y="31415"/>
                  </a:lnTo>
                  <a:lnTo>
                    <a:pt x="1456931" y="43857"/>
                  </a:lnTo>
                  <a:lnTo>
                    <a:pt x="1502105" y="58237"/>
                  </a:lnTo>
                  <a:lnTo>
                    <a:pt x="1546933" y="74505"/>
                  </a:lnTo>
                  <a:lnTo>
                    <a:pt x="1591358" y="92609"/>
                  </a:lnTo>
                  <a:lnTo>
                    <a:pt x="1635322" y="112498"/>
                  </a:lnTo>
                  <a:lnTo>
                    <a:pt x="1678769" y="134122"/>
                  </a:lnTo>
                  <a:lnTo>
                    <a:pt x="1721640" y="157430"/>
                  </a:lnTo>
                  <a:lnTo>
                    <a:pt x="1763878" y="182370"/>
                  </a:lnTo>
                  <a:lnTo>
                    <a:pt x="1805425" y="208892"/>
                  </a:lnTo>
                  <a:lnTo>
                    <a:pt x="1846224" y="236944"/>
                  </a:lnTo>
                  <a:lnTo>
                    <a:pt x="1886217" y="266476"/>
                  </a:lnTo>
                  <a:lnTo>
                    <a:pt x="1925347" y="297436"/>
                  </a:lnTo>
                  <a:lnTo>
                    <a:pt x="1963555" y="329774"/>
                  </a:lnTo>
                  <a:lnTo>
                    <a:pt x="2000786" y="363439"/>
                  </a:lnTo>
                  <a:lnTo>
                    <a:pt x="2036980" y="398380"/>
                  </a:lnTo>
                  <a:lnTo>
                    <a:pt x="2072081" y="434546"/>
                  </a:lnTo>
                  <a:lnTo>
                    <a:pt x="2106030" y="471885"/>
                  </a:lnTo>
                  <a:lnTo>
                    <a:pt x="2138771" y="510348"/>
                  </a:lnTo>
                  <a:lnTo>
                    <a:pt x="2170245" y="549882"/>
                  </a:lnTo>
                  <a:lnTo>
                    <a:pt x="2200396" y="590437"/>
                  </a:lnTo>
                  <a:lnTo>
                    <a:pt x="2229166" y="631962"/>
                  </a:lnTo>
                  <a:lnTo>
                    <a:pt x="2256496" y="674407"/>
                  </a:lnTo>
                  <a:lnTo>
                    <a:pt x="2282330" y="717719"/>
                  </a:lnTo>
                  <a:lnTo>
                    <a:pt x="2306610" y="761848"/>
                  </a:lnTo>
                  <a:lnTo>
                    <a:pt x="2329278" y="806744"/>
                  </a:lnTo>
                  <a:lnTo>
                    <a:pt x="2350277" y="852354"/>
                  </a:lnTo>
                  <a:lnTo>
                    <a:pt x="2369549" y="898629"/>
                  </a:lnTo>
                  <a:lnTo>
                    <a:pt x="2387037" y="945517"/>
                  </a:lnTo>
                  <a:lnTo>
                    <a:pt x="2402683" y="992968"/>
                  </a:lnTo>
                  <a:lnTo>
                    <a:pt x="2416430" y="1040929"/>
                  </a:lnTo>
                  <a:lnTo>
                    <a:pt x="2428220" y="1089351"/>
                  </a:lnTo>
                  <a:lnTo>
                    <a:pt x="2437444" y="1135120"/>
                  </a:lnTo>
                  <a:lnTo>
                    <a:pt x="2441377" y="1158126"/>
                  </a:lnTo>
                  <a:lnTo>
                    <a:pt x="2442560" y="1165645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324140" y="1908062"/>
              <a:ext cx="122689" cy="1615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593328" y="3106037"/>
            <a:ext cx="1664335" cy="657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Hi-res </a:t>
            </a:r>
            <a:r>
              <a:rPr dirty="0" sz="1400">
                <a:latin typeface="Arial"/>
                <a:cs typeface="Arial"/>
              </a:rPr>
              <a:t>conv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algn="ctr" marL="635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C x H x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algn="ctr" marL="635">
              <a:lnSpc>
                <a:spcPts val="1664"/>
              </a:lnSpc>
            </a:pPr>
            <a:r>
              <a:rPr dirty="0" sz="1400" spc="-5">
                <a:latin typeface="Arial"/>
                <a:cs typeface="Arial"/>
              </a:rPr>
              <a:t>with </a:t>
            </a:r>
            <a:r>
              <a:rPr dirty="0" sz="1400">
                <a:latin typeface="Arial"/>
                <a:cs typeface="Arial"/>
              </a:rPr>
              <a:t>region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432812" y="1773141"/>
            <a:ext cx="116205" cy="1137920"/>
            <a:chOff x="7432812" y="1773141"/>
            <a:chExt cx="116205" cy="1137920"/>
          </a:xfrm>
        </p:grpSpPr>
        <p:sp>
          <p:nvSpPr>
            <p:cNvPr id="20" name="object 20"/>
            <p:cNvSpPr/>
            <p:nvPr/>
          </p:nvSpPr>
          <p:spPr>
            <a:xfrm>
              <a:off x="7437574" y="1777904"/>
              <a:ext cx="106680" cy="1128395"/>
            </a:xfrm>
            <a:custGeom>
              <a:avLst/>
              <a:gdLst/>
              <a:ahLst/>
              <a:cxnLst/>
              <a:rect l="l" t="t" r="r" b="b"/>
              <a:pathLst>
                <a:path w="106679" h="1128395">
                  <a:moveTo>
                    <a:pt x="106499" y="1127999"/>
                  </a:moveTo>
                  <a:lnTo>
                    <a:pt x="0" y="11279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11279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437574" y="1777904"/>
              <a:ext cx="106680" cy="1128395"/>
            </a:xfrm>
            <a:custGeom>
              <a:avLst/>
              <a:gdLst/>
              <a:ahLst/>
              <a:cxnLst/>
              <a:rect l="l" t="t" r="r" b="b"/>
              <a:pathLst>
                <a:path w="106679" h="1128395">
                  <a:moveTo>
                    <a:pt x="0" y="0"/>
                  </a:moveTo>
                  <a:lnTo>
                    <a:pt x="106499" y="0"/>
                  </a:lnTo>
                  <a:lnTo>
                    <a:pt x="106499" y="1127999"/>
                  </a:lnTo>
                  <a:lnTo>
                    <a:pt x="0" y="1127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7721362" y="1904825"/>
            <a:ext cx="116205" cy="874394"/>
            <a:chOff x="7721362" y="1904825"/>
            <a:chExt cx="116205" cy="874394"/>
          </a:xfrm>
        </p:grpSpPr>
        <p:sp>
          <p:nvSpPr>
            <p:cNvPr id="23" name="object 23"/>
            <p:cNvSpPr/>
            <p:nvPr/>
          </p:nvSpPr>
          <p:spPr>
            <a:xfrm>
              <a:off x="7726125" y="1909587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69">
                  <a:moveTo>
                    <a:pt x="106499" y="864599"/>
                  </a:moveTo>
                  <a:lnTo>
                    <a:pt x="0" y="8645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864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726125" y="1909587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69">
                  <a:moveTo>
                    <a:pt x="0" y="0"/>
                  </a:moveTo>
                  <a:lnTo>
                    <a:pt x="106499" y="0"/>
                  </a:lnTo>
                  <a:lnTo>
                    <a:pt x="106499" y="864599"/>
                  </a:lnTo>
                  <a:lnTo>
                    <a:pt x="0" y="86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7971762" y="2053175"/>
            <a:ext cx="116205" cy="556895"/>
            <a:chOff x="7971762" y="2053175"/>
            <a:chExt cx="116205" cy="556895"/>
          </a:xfrm>
        </p:grpSpPr>
        <p:sp>
          <p:nvSpPr>
            <p:cNvPr id="26" name="object 26"/>
            <p:cNvSpPr/>
            <p:nvPr/>
          </p:nvSpPr>
          <p:spPr>
            <a:xfrm>
              <a:off x="7976524" y="2057937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69">
                  <a:moveTo>
                    <a:pt x="106499" y="546899"/>
                  </a:moveTo>
                  <a:lnTo>
                    <a:pt x="0" y="5468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546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976524" y="2057937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69">
                  <a:moveTo>
                    <a:pt x="0" y="0"/>
                  </a:moveTo>
                  <a:lnTo>
                    <a:pt x="106499" y="0"/>
                  </a:lnTo>
                  <a:lnTo>
                    <a:pt x="106499" y="546899"/>
                  </a:lnTo>
                  <a:lnTo>
                    <a:pt x="0" y="546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7139472" y="1171550"/>
            <a:ext cx="127635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402590" marR="5080" indent="-39052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58</a:t>
            </a:fld>
            <a:endParaRPr sz="2000"/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233650" y="791338"/>
            <a:ext cx="185102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Project </a:t>
            </a:r>
            <a:r>
              <a:rPr dirty="0" sz="1400">
                <a:latin typeface="Arial"/>
                <a:cs typeface="Arial"/>
              </a:rPr>
              <a:t>region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proposal  onto </a:t>
            </a:r>
            <a:r>
              <a:rPr dirty="0" sz="1400">
                <a:latin typeface="Arial"/>
                <a:cs typeface="Arial"/>
              </a:rPr>
              <a:t>conv </a:t>
            </a:r>
            <a:r>
              <a:rPr dirty="0" sz="1400" spc="-5">
                <a:latin typeface="Arial"/>
                <a:cs typeface="Arial"/>
              </a:rPr>
              <a:t>feature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28519" y="3106037"/>
            <a:ext cx="2118995" cy="65786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ctr" marL="12065" marR="5080" indent="-3810">
              <a:lnSpc>
                <a:spcPts val="1650"/>
              </a:lnSpc>
              <a:spcBef>
                <a:spcPts val="180"/>
              </a:spcBef>
            </a:pPr>
            <a:r>
              <a:rPr dirty="0" sz="1400" spc="-5" b="1">
                <a:latin typeface="Arial"/>
                <a:cs typeface="Arial"/>
              </a:rPr>
              <a:t>Problem</a:t>
            </a:r>
            <a:r>
              <a:rPr dirty="0" sz="1400" spc="-5">
                <a:latin typeface="Arial"/>
                <a:cs typeface="Arial"/>
              </a:rPr>
              <a:t>: Fully-connected  layers expect low-res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conv  </a:t>
            </a:r>
            <a:r>
              <a:rPr dirty="0" sz="1400" spc="-5">
                <a:latin typeface="Arial"/>
                <a:cs typeface="Arial"/>
              </a:rPr>
              <a:t>features: </a:t>
            </a:r>
            <a:r>
              <a:rPr dirty="0" sz="1400">
                <a:latin typeface="Arial"/>
                <a:cs typeface="Arial"/>
              </a:rPr>
              <a:t>C x h x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45012" y="1132895"/>
            <a:ext cx="1629410" cy="1757045"/>
            <a:chOff x="2945012" y="1132895"/>
            <a:chExt cx="1629410" cy="1757045"/>
          </a:xfrm>
        </p:grpSpPr>
        <p:sp>
          <p:nvSpPr>
            <p:cNvPr id="3" name="object 3"/>
            <p:cNvSpPr/>
            <p:nvPr/>
          </p:nvSpPr>
          <p:spPr>
            <a:xfrm>
              <a:off x="2949774" y="2046057"/>
              <a:ext cx="881380" cy="838835"/>
            </a:xfrm>
            <a:custGeom>
              <a:avLst/>
              <a:gdLst/>
              <a:ahLst/>
              <a:cxnLst/>
              <a:rect l="l" t="t" r="r" b="b"/>
              <a:pathLst>
                <a:path w="881379" h="838835">
                  <a:moveTo>
                    <a:pt x="880817" y="838817"/>
                  </a:moveTo>
                  <a:lnTo>
                    <a:pt x="0" y="838817"/>
                  </a:lnTo>
                  <a:lnTo>
                    <a:pt x="0" y="0"/>
                  </a:lnTo>
                  <a:lnTo>
                    <a:pt x="880817" y="0"/>
                  </a:lnTo>
                  <a:lnTo>
                    <a:pt x="880817" y="83881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830592" y="1567574"/>
              <a:ext cx="478790" cy="1317625"/>
            </a:xfrm>
            <a:custGeom>
              <a:avLst/>
              <a:gdLst/>
              <a:ahLst/>
              <a:cxnLst/>
              <a:rect l="l" t="t" r="r" b="b"/>
              <a:pathLst>
                <a:path w="478789" h="1317625">
                  <a:moveTo>
                    <a:pt x="0" y="1317299"/>
                  </a:moveTo>
                  <a:lnTo>
                    <a:pt x="0" y="478482"/>
                  </a:lnTo>
                  <a:lnTo>
                    <a:pt x="478482" y="0"/>
                  </a:lnTo>
                  <a:lnTo>
                    <a:pt x="478482" y="838817"/>
                  </a:lnTo>
                  <a:lnTo>
                    <a:pt x="0" y="13172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949774" y="1567574"/>
              <a:ext cx="1359535" cy="478790"/>
            </a:xfrm>
            <a:custGeom>
              <a:avLst/>
              <a:gdLst/>
              <a:ahLst/>
              <a:cxnLst/>
              <a:rect l="l" t="t" r="r" b="b"/>
              <a:pathLst>
                <a:path w="1359535" h="478789">
                  <a:moveTo>
                    <a:pt x="880817" y="478482"/>
                  </a:moveTo>
                  <a:lnTo>
                    <a:pt x="0" y="478482"/>
                  </a:lnTo>
                  <a:lnTo>
                    <a:pt x="478482" y="0"/>
                  </a:lnTo>
                  <a:lnTo>
                    <a:pt x="1359299" y="0"/>
                  </a:lnTo>
                  <a:lnTo>
                    <a:pt x="880817" y="47848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49774" y="1567574"/>
              <a:ext cx="1359535" cy="1317625"/>
            </a:xfrm>
            <a:custGeom>
              <a:avLst/>
              <a:gdLst/>
              <a:ahLst/>
              <a:cxnLst/>
              <a:rect l="l" t="t" r="r" b="b"/>
              <a:pathLst>
                <a:path w="1359535" h="1317625">
                  <a:moveTo>
                    <a:pt x="0" y="478482"/>
                  </a:moveTo>
                  <a:lnTo>
                    <a:pt x="478482" y="0"/>
                  </a:lnTo>
                  <a:lnTo>
                    <a:pt x="1359299" y="0"/>
                  </a:lnTo>
                  <a:lnTo>
                    <a:pt x="1359299" y="838817"/>
                  </a:lnTo>
                  <a:lnTo>
                    <a:pt x="880817" y="1317299"/>
                  </a:lnTo>
                  <a:lnTo>
                    <a:pt x="0" y="1317299"/>
                  </a:lnTo>
                  <a:lnTo>
                    <a:pt x="0" y="478482"/>
                  </a:lnTo>
                  <a:close/>
                </a:path>
                <a:path w="1359535" h="1317625">
                  <a:moveTo>
                    <a:pt x="0" y="478482"/>
                  </a:moveTo>
                  <a:lnTo>
                    <a:pt x="880817" y="478482"/>
                  </a:lnTo>
                  <a:lnTo>
                    <a:pt x="1359299" y="0"/>
                  </a:lnTo>
                </a:path>
                <a:path w="1359535" h="1317625">
                  <a:moveTo>
                    <a:pt x="880817" y="478482"/>
                  </a:moveTo>
                  <a:lnTo>
                    <a:pt x="880817" y="13172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16349" y="2096954"/>
              <a:ext cx="537845" cy="737235"/>
            </a:xfrm>
            <a:custGeom>
              <a:avLst/>
              <a:gdLst/>
              <a:ahLst/>
              <a:cxnLst/>
              <a:rect l="l" t="t" r="r" b="b"/>
              <a:pathLst>
                <a:path w="537845" h="737235">
                  <a:moveTo>
                    <a:pt x="117452" y="0"/>
                  </a:moveTo>
                  <a:lnTo>
                    <a:pt x="117452" y="737099"/>
                  </a:lnTo>
                </a:path>
                <a:path w="537845" h="737235">
                  <a:moveTo>
                    <a:pt x="230602" y="0"/>
                  </a:moveTo>
                  <a:lnTo>
                    <a:pt x="230602" y="737099"/>
                  </a:lnTo>
                </a:path>
                <a:path w="537845" h="737235">
                  <a:moveTo>
                    <a:pt x="359477" y="0"/>
                  </a:moveTo>
                  <a:lnTo>
                    <a:pt x="359477" y="737099"/>
                  </a:lnTo>
                </a:path>
                <a:path w="537845" h="737235">
                  <a:moveTo>
                    <a:pt x="464752" y="0"/>
                  </a:moveTo>
                  <a:lnTo>
                    <a:pt x="464752" y="737099"/>
                  </a:lnTo>
                </a:path>
                <a:path w="537845" h="737235">
                  <a:moveTo>
                    <a:pt x="535499" y="173201"/>
                  </a:moveTo>
                  <a:lnTo>
                    <a:pt x="0" y="173201"/>
                  </a:lnTo>
                </a:path>
                <a:path w="537845" h="737235">
                  <a:moveTo>
                    <a:pt x="535574" y="345002"/>
                  </a:moveTo>
                  <a:lnTo>
                    <a:pt x="74" y="345002"/>
                  </a:lnTo>
                </a:path>
                <a:path w="537845" h="737235">
                  <a:moveTo>
                    <a:pt x="537594" y="498345"/>
                  </a:moveTo>
                  <a:lnTo>
                    <a:pt x="2094" y="498345"/>
                  </a:lnTo>
                </a:path>
                <a:path w="537845" h="737235">
                  <a:moveTo>
                    <a:pt x="535569" y="611495"/>
                  </a:moveTo>
                  <a:lnTo>
                    <a:pt x="69" y="61149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398627" y="1194265"/>
              <a:ext cx="1032510" cy="902969"/>
            </a:xfrm>
            <a:custGeom>
              <a:avLst/>
              <a:gdLst/>
              <a:ahLst/>
              <a:cxnLst/>
              <a:rect l="l" t="t" r="r" b="b"/>
              <a:pathLst>
                <a:path w="1032510" h="902969">
                  <a:moveTo>
                    <a:pt x="0" y="902688"/>
                  </a:moveTo>
                  <a:lnTo>
                    <a:pt x="1982" y="856970"/>
                  </a:lnTo>
                  <a:lnTo>
                    <a:pt x="7841" y="811354"/>
                  </a:lnTo>
                  <a:lnTo>
                    <a:pt x="17443" y="765941"/>
                  </a:lnTo>
                  <a:lnTo>
                    <a:pt x="30654" y="720832"/>
                  </a:lnTo>
                  <a:lnTo>
                    <a:pt x="47340" y="676131"/>
                  </a:lnTo>
                  <a:lnTo>
                    <a:pt x="67367" y="631937"/>
                  </a:lnTo>
                  <a:lnTo>
                    <a:pt x="90603" y="588353"/>
                  </a:lnTo>
                  <a:lnTo>
                    <a:pt x="116913" y="545481"/>
                  </a:lnTo>
                  <a:lnTo>
                    <a:pt x="146164" y="503422"/>
                  </a:lnTo>
                  <a:lnTo>
                    <a:pt x="178222" y="462277"/>
                  </a:lnTo>
                  <a:lnTo>
                    <a:pt x="212953" y="422149"/>
                  </a:lnTo>
                  <a:lnTo>
                    <a:pt x="250223" y="383139"/>
                  </a:lnTo>
                  <a:lnTo>
                    <a:pt x="289900" y="345348"/>
                  </a:lnTo>
                  <a:lnTo>
                    <a:pt x="331849" y="308879"/>
                  </a:lnTo>
                  <a:lnTo>
                    <a:pt x="375937" y="273832"/>
                  </a:lnTo>
                  <a:lnTo>
                    <a:pt x="414214" y="245787"/>
                  </a:lnTo>
                  <a:lnTo>
                    <a:pt x="453806" y="218859"/>
                  </a:lnTo>
                  <a:lnTo>
                    <a:pt x="494636" y="193108"/>
                  </a:lnTo>
                  <a:lnTo>
                    <a:pt x="536626" y="168591"/>
                  </a:lnTo>
                  <a:lnTo>
                    <a:pt x="579699" y="145369"/>
                  </a:lnTo>
                  <a:lnTo>
                    <a:pt x="623777" y="123499"/>
                  </a:lnTo>
                  <a:lnTo>
                    <a:pt x="668784" y="103041"/>
                  </a:lnTo>
                  <a:lnTo>
                    <a:pt x="714642" y="84054"/>
                  </a:lnTo>
                  <a:lnTo>
                    <a:pt x="761273" y="66595"/>
                  </a:lnTo>
                  <a:lnTo>
                    <a:pt x="814561" y="48856"/>
                  </a:lnTo>
                  <a:lnTo>
                    <a:pt x="868621" y="33210"/>
                  </a:lnTo>
                  <a:lnTo>
                    <a:pt x="923341" y="19741"/>
                  </a:lnTo>
                  <a:lnTo>
                    <a:pt x="978612" y="8533"/>
                  </a:lnTo>
                  <a:lnTo>
                    <a:pt x="1020360" y="1662"/>
                  </a:lnTo>
                  <a:lnTo>
                    <a:pt x="1022685" y="1317"/>
                  </a:lnTo>
                  <a:lnTo>
                    <a:pt x="1025011" y="979"/>
                  </a:lnTo>
                  <a:lnTo>
                    <a:pt x="1027339" y="647"/>
                  </a:lnTo>
                  <a:lnTo>
                    <a:pt x="103197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13004" y="1132895"/>
              <a:ext cx="161238" cy="1227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124277" y="2096954"/>
              <a:ext cx="549275" cy="737235"/>
            </a:xfrm>
            <a:custGeom>
              <a:avLst/>
              <a:gdLst/>
              <a:ahLst/>
              <a:cxnLst/>
              <a:rect l="l" t="t" r="r" b="b"/>
              <a:pathLst>
                <a:path w="549275" h="737235">
                  <a:moveTo>
                    <a:pt x="0" y="0"/>
                  </a:moveTo>
                  <a:lnTo>
                    <a:pt x="548700" y="0"/>
                  </a:lnTo>
                  <a:lnTo>
                    <a:pt x="548700" y="737099"/>
                  </a:lnTo>
                  <a:lnTo>
                    <a:pt x="0" y="737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6821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Fast R-CNN: Region of Interest</a:t>
            </a:r>
            <a:r>
              <a:rPr dirty="0" sz="3000" spc="-90"/>
              <a:t> </a:t>
            </a:r>
            <a:r>
              <a:rPr dirty="0" sz="3000" spc="-5"/>
              <a:t>Pooling</a:t>
            </a:r>
            <a:endParaRPr sz="3000"/>
          </a:p>
        </p:txBody>
      </p:sp>
      <p:grpSp>
        <p:nvGrpSpPr>
          <p:cNvPr id="12" name="object 12"/>
          <p:cNvGrpSpPr/>
          <p:nvPr/>
        </p:nvGrpSpPr>
        <p:grpSpPr>
          <a:xfrm>
            <a:off x="241038" y="1739899"/>
            <a:ext cx="1359535" cy="1128395"/>
            <a:chOff x="241038" y="1739899"/>
            <a:chExt cx="1359535" cy="1128395"/>
          </a:xfrm>
        </p:grpSpPr>
        <p:sp>
          <p:nvSpPr>
            <p:cNvPr id="13" name="object 13"/>
            <p:cNvSpPr/>
            <p:nvPr/>
          </p:nvSpPr>
          <p:spPr>
            <a:xfrm>
              <a:off x="241038" y="1739899"/>
              <a:ext cx="1359372" cy="11278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39724" y="1767232"/>
              <a:ext cx="806450" cy="1074420"/>
            </a:xfrm>
            <a:custGeom>
              <a:avLst/>
              <a:gdLst/>
              <a:ahLst/>
              <a:cxnLst/>
              <a:rect l="l" t="t" r="r" b="b"/>
              <a:pathLst>
                <a:path w="806450" h="1074420">
                  <a:moveTo>
                    <a:pt x="0" y="0"/>
                  </a:moveTo>
                  <a:lnTo>
                    <a:pt x="806400" y="0"/>
                  </a:lnTo>
                  <a:lnTo>
                    <a:pt x="806400" y="1074299"/>
                  </a:lnTo>
                  <a:lnTo>
                    <a:pt x="0" y="1074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72184" y="3037663"/>
            <a:ext cx="1516380" cy="86741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ctr" marL="12065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Hi-res input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image:  </a:t>
            </a:r>
            <a:r>
              <a:rPr dirty="0" sz="1400">
                <a:latin typeface="Arial"/>
                <a:cs typeface="Arial"/>
              </a:rPr>
              <a:t>3 x </a:t>
            </a:r>
            <a:r>
              <a:rPr dirty="0" sz="1400" spc="-5">
                <a:latin typeface="Arial"/>
                <a:cs typeface="Arial"/>
              </a:rPr>
              <a:t>800 </a:t>
            </a:r>
            <a:r>
              <a:rPr dirty="0" sz="1400">
                <a:latin typeface="Arial"/>
                <a:cs typeface="Arial"/>
              </a:rPr>
              <a:t>x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600</a:t>
            </a:r>
            <a:endParaRPr sz="1400">
              <a:latin typeface="Arial"/>
              <a:cs typeface="Arial"/>
            </a:endParaRPr>
          </a:p>
          <a:p>
            <a:pPr algn="ctr" marL="328295" marR="321310">
              <a:lnSpc>
                <a:spcPts val="1650"/>
              </a:lnSpc>
            </a:pPr>
            <a:r>
              <a:rPr dirty="0" sz="1400" spc="-5">
                <a:latin typeface="Arial"/>
                <a:cs typeface="Arial"/>
              </a:rPr>
              <a:t>with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region  </a:t>
            </a:r>
            <a:r>
              <a:rPr dirty="0" sz="1400" spc="-5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67562" y="1773625"/>
            <a:ext cx="727710" cy="1060450"/>
            <a:chOff x="1867562" y="1773625"/>
            <a:chExt cx="727710" cy="1060450"/>
          </a:xfrm>
        </p:grpSpPr>
        <p:sp>
          <p:nvSpPr>
            <p:cNvPr id="17" name="object 17"/>
            <p:cNvSpPr/>
            <p:nvPr/>
          </p:nvSpPr>
          <p:spPr>
            <a:xfrm>
              <a:off x="1872325" y="1778387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872325" y="1778387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749333" y="1086587"/>
            <a:ext cx="98806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Convolution  and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93328" y="3106037"/>
            <a:ext cx="1664335" cy="657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Hi-res </a:t>
            </a:r>
            <a:r>
              <a:rPr dirty="0" sz="1400">
                <a:latin typeface="Arial"/>
                <a:cs typeface="Arial"/>
              </a:rPr>
              <a:t>conv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algn="ctr" marL="635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C x H x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algn="ctr" marL="635">
              <a:lnSpc>
                <a:spcPts val="1664"/>
              </a:lnSpc>
            </a:pPr>
            <a:r>
              <a:rPr dirty="0" sz="1400" spc="-5">
                <a:latin typeface="Arial"/>
                <a:cs typeface="Arial"/>
              </a:rPr>
              <a:t>with </a:t>
            </a:r>
            <a:r>
              <a:rPr dirty="0" sz="1400">
                <a:latin typeface="Arial"/>
                <a:cs typeface="Arial"/>
              </a:rPr>
              <a:t>region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432812" y="1773141"/>
            <a:ext cx="116205" cy="1137920"/>
            <a:chOff x="7432812" y="1773141"/>
            <a:chExt cx="116205" cy="1137920"/>
          </a:xfrm>
        </p:grpSpPr>
        <p:sp>
          <p:nvSpPr>
            <p:cNvPr id="22" name="object 22"/>
            <p:cNvSpPr/>
            <p:nvPr/>
          </p:nvSpPr>
          <p:spPr>
            <a:xfrm>
              <a:off x="7437574" y="1777904"/>
              <a:ext cx="106680" cy="1128395"/>
            </a:xfrm>
            <a:custGeom>
              <a:avLst/>
              <a:gdLst/>
              <a:ahLst/>
              <a:cxnLst/>
              <a:rect l="l" t="t" r="r" b="b"/>
              <a:pathLst>
                <a:path w="106679" h="1128395">
                  <a:moveTo>
                    <a:pt x="106499" y="1127999"/>
                  </a:moveTo>
                  <a:lnTo>
                    <a:pt x="0" y="11279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11279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437574" y="1777904"/>
              <a:ext cx="106680" cy="1128395"/>
            </a:xfrm>
            <a:custGeom>
              <a:avLst/>
              <a:gdLst/>
              <a:ahLst/>
              <a:cxnLst/>
              <a:rect l="l" t="t" r="r" b="b"/>
              <a:pathLst>
                <a:path w="106679" h="1128395">
                  <a:moveTo>
                    <a:pt x="0" y="0"/>
                  </a:moveTo>
                  <a:lnTo>
                    <a:pt x="106499" y="0"/>
                  </a:lnTo>
                  <a:lnTo>
                    <a:pt x="106499" y="1127999"/>
                  </a:lnTo>
                  <a:lnTo>
                    <a:pt x="0" y="1127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7721362" y="1904825"/>
            <a:ext cx="116205" cy="874394"/>
            <a:chOff x="7721362" y="1904825"/>
            <a:chExt cx="116205" cy="874394"/>
          </a:xfrm>
        </p:grpSpPr>
        <p:sp>
          <p:nvSpPr>
            <p:cNvPr id="25" name="object 25"/>
            <p:cNvSpPr/>
            <p:nvPr/>
          </p:nvSpPr>
          <p:spPr>
            <a:xfrm>
              <a:off x="7726125" y="1909587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69">
                  <a:moveTo>
                    <a:pt x="106499" y="864599"/>
                  </a:moveTo>
                  <a:lnTo>
                    <a:pt x="0" y="8645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864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726125" y="1909587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69">
                  <a:moveTo>
                    <a:pt x="0" y="0"/>
                  </a:moveTo>
                  <a:lnTo>
                    <a:pt x="106499" y="0"/>
                  </a:lnTo>
                  <a:lnTo>
                    <a:pt x="106499" y="864599"/>
                  </a:lnTo>
                  <a:lnTo>
                    <a:pt x="0" y="86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7971762" y="2053175"/>
            <a:ext cx="116205" cy="556895"/>
            <a:chOff x="7971762" y="2053175"/>
            <a:chExt cx="116205" cy="556895"/>
          </a:xfrm>
        </p:grpSpPr>
        <p:sp>
          <p:nvSpPr>
            <p:cNvPr id="28" name="object 28"/>
            <p:cNvSpPr/>
            <p:nvPr/>
          </p:nvSpPr>
          <p:spPr>
            <a:xfrm>
              <a:off x="7976524" y="2057937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69">
                  <a:moveTo>
                    <a:pt x="106499" y="546899"/>
                  </a:moveTo>
                  <a:lnTo>
                    <a:pt x="0" y="5468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546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976524" y="2057937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69">
                  <a:moveTo>
                    <a:pt x="0" y="0"/>
                  </a:moveTo>
                  <a:lnTo>
                    <a:pt x="106499" y="0"/>
                  </a:lnTo>
                  <a:lnTo>
                    <a:pt x="106499" y="546899"/>
                  </a:lnTo>
                  <a:lnTo>
                    <a:pt x="0" y="546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139472" y="1171550"/>
            <a:ext cx="127635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402590" marR="5080" indent="-39052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58</a:t>
            </a:fld>
            <a:endParaRPr sz="2000"/>
          </a:p>
        </p:txBody>
      </p: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528519" y="3106037"/>
            <a:ext cx="2118995" cy="65786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ctr" marL="12065" marR="5080" indent="-3810">
              <a:lnSpc>
                <a:spcPts val="1650"/>
              </a:lnSpc>
              <a:spcBef>
                <a:spcPts val="180"/>
              </a:spcBef>
            </a:pPr>
            <a:r>
              <a:rPr dirty="0" sz="1400" spc="-5" b="1">
                <a:latin typeface="Arial"/>
                <a:cs typeface="Arial"/>
              </a:rPr>
              <a:t>Problem</a:t>
            </a:r>
            <a:r>
              <a:rPr dirty="0" sz="1400" spc="-5">
                <a:latin typeface="Arial"/>
                <a:cs typeface="Arial"/>
              </a:rPr>
              <a:t>: Fully-connected  layers expect low-res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conv  </a:t>
            </a:r>
            <a:r>
              <a:rPr dirty="0" sz="1400" spc="-5">
                <a:latin typeface="Arial"/>
                <a:cs typeface="Arial"/>
              </a:rPr>
              <a:t>features: </a:t>
            </a:r>
            <a:r>
              <a:rPr dirty="0" sz="1400">
                <a:latin typeface="Arial"/>
                <a:cs typeface="Arial"/>
              </a:rPr>
              <a:t>C x h x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74599" y="1000988"/>
            <a:ext cx="166497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Divide projected  </a:t>
            </a:r>
            <a:r>
              <a:rPr dirty="0" sz="1400">
                <a:latin typeface="Arial"/>
                <a:cs typeface="Arial"/>
              </a:rPr>
              <a:t>region </a:t>
            </a:r>
            <a:r>
              <a:rPr dirty="0" sz="1400" spc="-5">
                <a:latin typeface="Arial"/>
                <a:cs typeface="Arial"/>
              </a:rPr>
              <a:t>into </a:t>
            </a:r>
            <a:r>
              <a:rPr dirty="0" sz="1400">
                <a:latin typeface="Arial"/>
                <a:cs typeface="Arial"/>
              </a:rPr>
              <a:t>h x w</a:t>
            </a:r>
            <a:r>
              <a:rPr dirty="0" sz="1400" spc="-114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grid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45012" y="1054755"/>
            <a:ext cx="1369060" cy="1835150"/>
            <a:chOff x="2945012" y="1054755"/>
            <a:chExt cx="1369060" cy="1835150"/>
          </a:xfrm>
        </p:grpSpPr>
        <p:sp>
          <p:nvSpPr>
            <p:cNvPr id="3" name="object 3"/>
            <p:cNvSpPr/>
            <p:nvPr/>
          </p:nvSpPr>
          <p:spPr>
            <a:xfrm>
              <a:off x="2949774" y="2046057"/>
              <a:ext cx="881380" cy="838835"/>
            </a:xfrm>
            <a:custGeom>
              <a:avLst/>
              <a:gdLst/>
              <a:ahLst/>
              <a:cxnLst/>
              <a:rect l="l" t="t" r="r" b="b"/>
              <a:pathLst>
                <a:path w="881379" h="838835">
                  <a:moveTo>
                    <a:pt x="880817" y="838817"/>
                  </a:moveTo>
                  <a:lnTo>
                    <a:pt x="0" y="838817"/>
                  </a:lnTo>
                  <a:lnTo>
                    <a:pt x="0" y="0"/>
                  </a:lnTo>
                  <a:lnTo>
                    <a:pt x="880817" y="0"/>
                  </a:lnTo>
                  <a:lnTo>
                    <a:pt x="880817" y="83881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830592" y="1567575"/>
              <a:ext cx="478790" cy="1317625"/>
            </a:xfrm>
            <a:custGeom>
              <a:avLst/>
              <a:gdLst/>
              <a:ahLst/>
              <a:cxnLst/>
              <a:rect l="l" t="t" r="r" b="b"/>
              <a:pathLst>
                <a:path w="478789" h="1317625">
                  <a:moveTo>
                    <a:pt x="0" y="1317299"/>
                  </a:moveTo>
                  <a:lnTo>
                    <a:pt x="0" y="478482"/>
                  </a:lnTo>
                  <a:lnTo>
                    <a:pt x="478482" y="0"/>
                  </a:lnTo>
                  <a:lnTo>
                    <a:pt x="478482" y="838817"/>
                  </a:lnTo>
                  <a:lnTo>
                    <a:pt x="0" y="13172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949774" y="1567575"/>
              <a:ext cx="1359535" cy="478790"/>
            </a:xfrm>
            <a:custGeom>
              <a:avLst/>
              <a:gdLst/>
              <a:ahLst/>
              <a:cxnLst/>
              <a:rect l="l" t="t" r="r" b="b"/>
              <a:pathLst>
                <a:path w="1359535" h="478789">
                  <a:moveTo>
                    <a:pt x="880817" y="478482"/>
                  </a:moveTo>
                  <a:lnTo>
                    <a:pt x="0" y="478482"/>
                  </a:lnTo>
                  <a:lnTo>
                    <a:pt x="478482" y="0"/>
                  </a:lnTo>
                  <a:lnTo>
                    <a:pt x="1359299" y="0"/>
                  </a:lnTo>
                  <a:lnTo>
                    <a:pt x="880817" y="47848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49774" y="1567575"/>
              <a:ext cx="1359535" cy="1317625"/>
            </a:xfrm>
            <a:custGeom>
              <a:avLst/>
              <a:gdLst/>
              <a:ahLst/>
              <a:cxnLst/>
              <a:rect l="l" t="t" r="r" b="b"/>
              <a:pathLst>
                <a:path w="1359535" h="1317625">
                  <a:moveTo>
                    <a:pt x="0" y="478482"/>
                  </a:moveTo>
                  <a:lnTo>
                    <a:pt x="478482" y="0"/>
                  </a:lnTo>
                  <a:lnTo>
                    <a:pt x="1359299" y="0"/>
                  </a:lnTo>
                  <a:lnTo>
                    <a:pt x="1359299" y="838817"/>
                  </a:lnTo>
                  <a:lnTo>
                    <a:pt x="880817" y="1317299"/>
                  </a:lnTo>
                  <a:lnTo>
                    <a:pt x="0" y="1317299"/>
                  </a:lnTo>
                  <a:lnTo>
                    <a:pt x="0" y="478482"/>
                  </a:lnTo>
                  <a:close/>
                </a:path>
                <a:path w="1359535" h="1317625">
                  <a:moveTo>
                    <a:pt x="0" y="478482"/>
                  </a:moveTo>
                  <a:lnTo>
                    <a:pt x="880817" y="478482"/>
                  </a:lnTo>
                  <a:lnTo>
                    <a:pt x="1359299" y="0"/>
                  </a:lnTo>
                </a:path>
                <a:path w="1359535" h="1317625">
                  <a:moveTo>
                    <a:pt x="880817" y="478482"/>
                  </a:moveTo>
                  <a:lnTo>
                    <a:pt x="880817" y="13172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16349" y="2096954"/>
              <a:ext cx="537845" cy="737235"/>
            </a:xfrm>
            <a:custGeom>
              <a:avLst/>
              <a:gdLst/>
              <a:ahLst/>
              <a:cxnLst/>
              <a:rect l="l" t="t" r="r" b="b"/>
              <a:pathLst>
                <a:path w="537845" h="737235">
                  <a:moveTo>
                    <a:pt x="117452" y="0"/>
                  </a:moveTo>
                  <a:lnTo>
                    <a:pt x="117452" y="737099"/>
                  </a:lnTo>
                </a:path>
                <a:path w="537845" h="737235">
                  <a:moveTo>
                    <a:pt x="230602" y="0"/>
                  </a:moveTo>
                  <a:lnTo>
                    <a:pt x="230602" y="737099"/>
                  </a:lnTo>
                </a:path>
                <a:path w="537845" h="737235">
                  <a:moveTo>
                    <a:pt x="359477" y="0"/>
                  </a:moveTo>
                  <a:lnTo>
                    <a:pt x="359477" y="737099"/>
                  </a:lnTo>
                </a:path>
                <a:path w="537845" h="737235">
                  <a:moveTo>
                    <a:pt x="464752" y="0"/>
                  </a:moveTo>
                  <a:lnTo>
                    <a:pt x="464752" y="737099"/>
                  </a:lnTo>
                </a:path>
                <a:path w="537845" h="737235">
                  <a:moveTo>
                    <a:pt x="535499" y="173201"/>
                  </a:moveTo>
                  <a:lnTo>
                    <a:pt x="0" y="173201"/>
                  </a:lnTo>
                </a:path>
                <a:path w="537845" h="737235">
                  <a:moveTo>
                    <a:pt x="535574" y="345002"/>
                  </a:moveTo>
                  <a:lnTo>
                    <a:pt x="74" y="345002"/>
                  </a:lnTo>
                </a:path>
                <a:path w="537845" h="737235">
                  <a:moveTo>
                    <a:pt x="537594" y="498345"/>
                  </a:moveTo>
                  <a:lnTo>
                    <a:pt x="2094" y="498345"/>
                  </a:lnTo>
                </a:path>
                <a:path w="537845" h="737235">
                  <a:moveTo>
                    <a:pt x="535569" y="611495"/>
                  </a:moveTo>
                  <a:lnTo>
                    <a:pt x="69" y="61149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124277" y="2096954"/>
              <a:ext cx="549275" cy="737235"/>
            </a:xfrm>
            <a:custGeom>
              <a:avLst/>
              <a:gdLst/>
              <a:ahLst/>
              <a:cxnLst/>
              <a:rect l="l" t="t" r="r" b="b"/>
              <a:pathLst>
                <a:path w="549275" h="737235">
                  <a:moveTo>
                    <a:pt x="0" y="0"/>
                  </a:moveTo>
                  <a:lnTo>
                    <a:pt x="548700" y="0"/>
                  </a:lnTo>
                  <a:lnTo>
                    <a:pt x="548700" y="737099"/>
                  </a:lnTo>
                  <a:lnTo>
                    <a:pt x="0" y="737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98574" y="1115830"/>
              <a:ext cx="741045" cy="981710"/>
            </a:xfrm>
            <a:custGeom>
              <a:avLst/>
              <a:gdLst/>
              <a:ahLst/>
              <a:cxnLst/>
              <a:rect l="l" t="t" r="r" b="b"/>
              <a:pathLst>
                <a:path w="741045" h="981710">
                  <a:moveTo>
                    <a:pt x="0" y="981219"/>
                  </a:moveTo>
                  <a:lnTo>
                    <a:pt x="1500" y="931048"/>
                  </a:lnTo>
                  <a:lnTo>
                    <a:pt x="5935" y="880988"/>
                  </a:lnTo>
                  <a:lnTo>
                    <a:pt x="13202" y="831151"/>
                  </a:lnTo>
                  <a:lnTo>
                    <a:pt x="23200" y="781649"/>
                  </a:lnTo>
                  <a:lnTo>
                    <a:pt x="35829" y="732593"/>
                  </a:lnTo>
                  <a:lnTo>
                    <a:pt x="50987" y="684095"/>
                  </a:lnTo>
                  <a:lnTo>
                    <a:pt x="68574" y="636265"/>
                  </a:lnTo>
                  <a:lnTo>
                    <a:pt x="88487" y="589217"/>
                  </a:lnTo>
                  <a:lnTo>
                    <a:pt x="110625" y="543061"/>
                  </a:lnTo>
                  <a:lnTo>
                    <a:pt x="134888" y="497908"/>
                  </a:lnTo>
                  <a:lnTo>
                    <a:pt x="161175" y="453871"/>
                  </a:lnTo>
                  <a:lnTo>
                    <a:pt x="189383" y="411061"/>
                  </a:lnTo>
                  <a:lnTo>
                    <a:pt x="219413" y="369589"/>
                  </a:lnTo>
                  <a:lnTo>
                    <a:pt x="251163" y="329567"/>
                  </a:lnTo>
                  <a:lnTo>
                    <a:pt x="284531" y="291107"/>
                  </a:lnTo>
                  <a:lnTo>
                    <a:pt x="321964" y="251759"/>
                  </a:lnTo>
                  <a:lnTo>
                    <a:pt x="361014" y="214468"/>
                  </a:lnTo>
                  <a:lnTo>
                    <a:pt x="401558" y="179373"/>
                  </a:lnTo>
                  <a:lnTo>
                    <a:pt x="443470" y="146609"/>
                  </a:lnTo>
                  <a:lnTo>
                    <a:pt x="486627" y="116315"/>
                  </a:lnTo>
                  <a:lnTo>
                    <a:pt x="530903" y="88628"/>
                  </a:lnTo>
                  <a:lnTo>
                    <a:pt x="576175" y="63683"/>
                  </a:lnTo>
                  <a:lnTo>
                    <a:pt x="616507" y="44216"/>
                  </a:lnTo>
                  <a:lnTo>
                    <a:pt x="657422" y="27046"/>
                  </a:lnTo>
                  <a:lnTo>
                    <a:pt x="698838" y="12265"/>
                  </a:lnTo>
                  <a:lnTo>
                    <a:pt x="719707" y="5799"/>
                  </a:lnTo>
                  <a:lnTo>
                    <a:pt x="723193" y="4774"/>
                  </a:lnTo>
                  <a:lnTo>
                    <a:pt x="726683" y="3775"/>
                  </a:lnTo>
                  <a:lnTo>
                    <a:pt x="730177" y="2803"/>
                  </a:lnTo>
                  <a:lnTo>
                    <a:pt x="731924" y="2317"/>
                  </a:lnTo>
                  <a:lnTo>
                    <a:pt x="733672" y="1837"/>
                  </a:lnTo>
                  <a:lnTo>
                    <a:pt x="735421" y="1364"/>
                  </a:lnTo>
                  <a:lnTo>
                    <a:pt x="740543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118614" y="1054755"/>
              <a:ext cx="163337" cy="1221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6821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Fast R-CNN: Region of Interest</a:t>
            </a:r>
            <a:r>
              <a:rPr dirty="0" sz="3000" spc="-90"/>
              <a:t> </a:t>
            </a:r>
            <a:r>
              <a:rPr dirty="0" sz="3000" spc="-5"/>
              <a:t>Pooling</a:t>
            </a:r>
            <a:endParaRPr sz="3000"/>
          </a:p>
        </p:txBody>
      </p:sp>
      <p:grpSp>
        <p:nvGrpSpPr>
          <p:cNvPr id="12" name="object 12"/>
          <p:cNvGrpSpPr/>
          <p:nvPr/>
        </p:nvGrpSpPr>
        <p:grpSpPr>
          <a:xfrm>
            <a:off x="241038" y="1739899"/>
            <a:ext cx="1359535" cy="1128395"/>
            <a:chOff x="241038" y="1739899"/>
            <a:chExt cx="1359535" cy="1128395"/>
          </a:xfrm>
        </p:grpSpPr>
        <p:sp>
          <p:nvSpPr>
            <p:cNvPr id="13" name="object 13"/>
            <p:cNvSpPr/>
            <p:nvPr/>
          </p:nvSpPr>
          <p:spPr>
            <a:xfrm>
              <a:off x="241038" y="1739899"/>
              <a:ext cx="1359372" cy="11278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39724" y="1767232"/>
              <a:ext cx="806450" cy="1074420"/>
            </a:xfrm>
            <a:custGeom>
              <a:avLst/>
              <a:gdLst/>
              <a:ahLst/>
              <a:cxnLst/>
              <a:rect l="l" t="t" r="r" b="b"/>
              <a:pathLst>
                <a:path w="806450" h="1074420">
                  <a:moveTo>
                    <a:pt x="0" y="0"/>
                  </a:moveTo>
                  <a:lnTo>
                    <a:pt x="806400" y="0"/>
                  </a:lnTo>
                  <a:lnTo>
                    <a:pt x="806400" y="1074299"/>
                  </a:lnTo>
                  <a:lnTo>
                    <a:pt x="0" y="1074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72184" y="3037663"/>
            <a:ext cx="1516380" cy="86741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ctr" marL="12065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Hi-res input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image:  </a:t>
            </a:r>
            <a:r>
              <a:rPr dirty="0" sz="1400">
                <a:latin typeface="Arial"/>
                <a:cs typeface="Arial"/>
              </a:rPr>
              <a:t>3 x </a:t>
            </a:r>
            <a:r>
              <a:rPr dirty="0" sz="1400" spc="-5">
                <a:latin typeface="Arial"/>
                <a:cs typeface="Arial"/>
              </a:rPr>
              <a:t>800 </a:t>
            </a:r>
            <a:r>
              <a:rPr dirty="0" sz="1400">
                <a:latin typeface="Arial"/>
                <a:cs typeface="Arial"/>
              </a:rPr>
              <a:t>x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600</a:t>
            </a:r>
            <a:endParaRPr sz="1400">
              <a:latin typeface="Arial"/>
              <a:cs typeface="Arial"/>
            </a:endParaRPr>
          </a:p>
          <a:p>
            <a:pPr algn="ctr" marL="328295" marR="321310">
              <a:lnSpc>
                <a:spcPts val="1650"/>
              </a:lnSpc>
            </a:pPr>
            <a:r>
              <a:rPr dirty="0" sz="1400" spc="-5">
                <a:latin typeface="Arial"/>
                <a:cs typeface="Arial"/>
              </a:rPr>
              <a:t>with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region  </a:t>
            </a:r>
            <a:r>
              <a:rPr dirty="0" sz="1400" spc="-5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67562" y="1773625"/>
            <a:ext cx="727710" cy="1060450"/>
            <a:chOff x="1867562" y="1773625"/>
            <a:chExt cx="727710" cy="1060450"/>
          </a:xfrm>
        </p:grpSpPr>
        <p:sp>
          <p:nvSpPr>
            <p:cNvPr id="17" name="object 17"/>
            <p:cNvSpPr/>
            <p:nvPr/>
          </p:nvSpPr>
          <p:spPr>
            <a:xfrm>
              <a:off x="1872325" y="1778387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872325" y="1778387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749333" y="1086587"/>
            <a:ext cx="98806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Convolution  and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93328" y="3106037"/>
            <a:ext cx="1664335" cy="657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Hi-res </a:t>
            </a:r>
            <a:r>
              <a:rPr dirty="0" sz="1400">
                <a:latin typeface="Arial"/>
                <a:cs typeface="Arial"/>
              </a:rPr>
              <a:t>conv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algn="ctr" marL="635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C x H x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algn="ctr" marL="635">
              <a:lnSpc>
                <a:spcPts val="1664"/>
              </a:lnSpc>
            </a:pPr>
            <a:r>
              <a:rPr dirty="0" sz="1400" spc="-5">
                <a:latin typeface="Arial"/>
                <a:cs typeface="Arial"/>
              </a:rPr>
              <a:t>with </a:t>
            </a:r>
            <a:r>
              <a:rPr dirty="0" sz="1400">
                <a:latin typeface="Arial"/>
                <a:cs typeface="Arial"/>
              </a:rPr>
              <a:t>region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432812" y="1773141"/>
            <a:ext cx="116205" cy="1137920"/>
            <a:chOff x="7432812" y="1773141"/>
            <a:chExt cx="116205" cy="1137920"/>
          </a:xfrm>
        </p:grpSpPr>
        <p:sp>
          <p:nvSpPr>
            <p:cNvPr id="22" name="object 22"/>
            <p:cNvSpPr/>
            <p:nvPr/>
          </p:nvSpPr>
          <p:spPr>
            <a:xfrm>
              <a:off x="7437574" y="1777904"/>
              <a:ext cx="106680" cy="1128395"/>
            </a:xfrm>
            <a:custGeom>
              <a:avLst/>
              <a:gdLst/>
              <a:ahLst/>
              <a:cxnLst/>
              <a:rect l="l" t="t" r="r" b="b"/>
              <a:pathLst>
                <a:path w="106679" h="1128395">
                  <a:moveTo>
                    <a:pt x="106499" y="1127999"/>
                  </a:moveTo>
                  <a:lnTo>
                    <a:pt x="0" y="11279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11279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437574" y="1777904"/>
              <a:ext cx="106680" cy="1128395"/>
            </a:xfrm>
            <a:custGeom>
              <a:avLst/>
              <a:gdLst/>
              <a:ahLst/>
              <a:cxnLst/>
              <a:rect l="l" t="t" r="r" b="b"/>
              <a:pathLst>
                <a:path w="106679" h="1128395">
                  <a:moveTo>
                    <a:pt x="0" y="0"/>
                  </a:moveTo>
                  <a:lnTo>
                    <a:pt x="106499" y="0"/>
                  </a:lnTo>
                  <a:lnTo>
                    <a:pt x="106499" y="1127999"/>
                  </a:lnTo>
                  <a:lnTo>
                    <a:pt x="0" y="1127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7721362" y="1904825"/>
            <a:ext cx="116205" cy="874394"/>
            <a:chOff x="7721362" y="1904825"/>
            <a:chExt cx="116205" cy="874394"/>
          </a:xfrm>
        </p:grpSpPr>
        <p:sp>
          <p:nvSpPr>
            <p:cNvPr id="25" name="object 25"/>
            <p:cNvSpPr/>
            <p:nvPr/>
          </p:nvSpPr>
          <p:spPr>
            <a:xfrm>
              <a:off x="7726125" y="1909587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69">
                  <a:moveTo>
                    <a:pt x="106499" y="864599"/>
                  </a:moveTo>
                  <a:lnTo>
                    <a:pt x="0" y="8645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864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726125" y="1909587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69">
                  <a:moveTo>
                    <a:pt x="0" y="0"/>
                  </a:moveTo>
                  <a:lnTo>
                    <a:pt x="106499" y="0"/>
                  </a:lnTo>
                  <a:lnTo>
                    <a:pt x="106499" y="864599"/>
                  </a:lnTo>
                  <a:lnTo>
                    <a:pt x="0" y="86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7971762" y="2053175"/>
            <a:ext cx="116205" cy="556895"/>
            <a:chOff x="7971762" y="2053175"/>
            <a:chExt cx="116205" cy="556895"/>
          </a:xfrm>
        </p:grpSpPr>
        <p:sp>
          <p:nvSpPr>
            <p:cNvPr id="28" name="object 28"/>
            <p:cNvSpPr/>
            <p:nvPr/>
          </p:nvSpPr>
          <p:spPr>
            <a:xfrm>
              <a:off x="7976524" y="2057937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69">
                  <a:moveTo>
                    <a:pt x="106499" y="546899"/>
                  </a:moveTo>
                  <a:lnTo>
                    <a:pt x="0" y="5468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546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976524" y="2057937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69">
                  <a:moveTo>
                    <a:pt x="0" y="0"/>
                  </a:moveTo>
                  <a:lnTo>
                    <a:pt x="106499" y="0"/>
                  </a:lnTo>
                  <a:lnTo>
                    <a:pt x="106499" y="546899"/>
                  </a:lnTo>
                  <a:lnTo>
                    <a:pt x="0" y="546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139472" y="1171550"/>
            <a:ext cx="127635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402590" marR="5080" indent="-39052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136149" y="1078962"/>
            <a:ext cx="1118235" cy="1729105"/>
            <a:chOff x="5136149" y="1078962"/>
            <a:chExt cx="1118235" cy="1729105"/>
          </a:xfrm>
        </p:grpSpPr>
        <p:sp>
          <p:nvSpPr>
            <p:cNvPr id="32" name="object 32"/>
            <p:cNvSpPr/>
            <p:nvPr/>
          </p:nvSpPr>
          <p:spPr>
            <a:xfrm>
              <a:off x="5140912" y="2281592"/>
              <a:ext cx="535305" cy="501015"/>
            </a:xfrm>
            <a:custGeom>
              <a:avLst/>
              <a:gdLst/>
              <a:ahLst/>
              <a:cxnLst/>
              <a:rect l="l" t="t" r="r" b="b"/>
              <a:pathLst>
                <a:path w="535304" h="501014">
                  <a:moveTo>
                    <a:pt x="534813" y="500613"/>
                  </a:moveTo>
                  <a:lnTo>
                    <a:pt x="0" y="500613"/>
                  </a:lnTo>
                  <a:lnTo>
                    <a:pt x="0" y="0"/>
                  </a:lnTo>
                  <a:lnTo>
                    <a:pt x="534813" y="0"/>
                  </a:lnTo>
                  <a:lnTo>
                    <a:pt x="534813" y="50061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675725" y="1707905"/>
              <a:ext cx="574040" cy="1074420"/>
            </a:xfrm>
            <a:custGeom>
              <a:avLst/>
              <a:gdLst/>
              <a:ahLst/>
              <a:cxnLst/>
              <a:rect l="l" t="t" r="r" b="b"/>
              <a:pathLst>
                <a:path w="574039" h="1074420">
                  <a:moveTo>
                    <a:pt x="0" y="1074299"/>
                  </a:moveTo>
                  <a:lnTo>
                    <a:pt x="0" y="573686"/>
                  </a:lnTo>
                  <a:lnTo>
                    <a:pt x="573686" y="0"/>
                  </a:lnTo>
                  <a:lnTo>
                    <a:pt x="573686" y="500612"/>
                  </a:lnTo>
                  <a:lnTo>
                    <a:pt x="0" y="10742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140912" y="1707905"/>
              <a:ext cx="1108710" cy="574040"/>
            </a:xfrm>
            <a:custGeom>
              <a:avLst/>
              <a:gdLst/>
              <a:ahLst/>
              <a:cxnLst/>
              <a:rect l="l" t="t" r="r" b="b"/>
              <a:pathLst>
                <a:path w="1108710" h="574039">
                  <a:moveTo>
                    <a:pt x="534813" y="573686"/>
                  </a:moveTo>
                  <a:lnTo>
                    <a:pt x="0" y="573686"/>
                  </a:lnTo>
                  <a:lnTo>
                    <a:pt x="573687" y="0"/>
                  </a:lnTo>
                  <a:lnTo>
                    <a:pt x="1108499" y="0"/>
                  </a:lnTo>
                  <a:lnTo>
                    <a:pt x="534813" y="573686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140912" y="1707905"/>
              <a:ext cx="1108710" cy="1074420"/>
            </a:xfrm>
            <a:custGeom>
              <a:avLst/>
              <a:gdLst/>
              <a:ahLst/>
              <a:cxnLst/>
              <a:rect l="l" t="t" r="r" b="b"/>
              <a:pathLst>
                <a:path w="1108710" h="1074420">
                  <a:moveTo>
                    <a:pt x="0" y="573686"/>
                  </a:moveTo>
                  <a:lnTo>
                    <a:pt x="573687" y="0"/>
                  </a:lnTo>
                  <a:lnTo>
                    <a:pt x="1108499" y="0"/>
                  </a:lnTo>
                  <a:lnTo>
                    <a:pt x="1108499" y="500612"/>
                  </a:lnTo>
                  <a:lnTo>
                    <a:pt x="534813" y="1074299"/>
                  </a:lnTo>
                  <a:lnTo>
                    <a:pt x="0" y="1074299"/>
                  </a:lnTo>
                  <a:lnTo>
                    <a:pt x="0" y="573686"/>
                  </a:lnTo>
                  <a:close/>
                </a:path>
                <a:path w="1108710" h="1074420">
                  <a:moveTo>
                    <a:pt x="0" y="573686"/>
                  </a:moveTo>
                  <a:lnTo>
                    <a:pt x="534813" y="573686"/>
                  </a:lnTo>
                  <a:lnTo>
                    <a:pt x="1108499" y="0"/>
                  </a:lnTo>
                </a:path>
                <a:path w="1108710" h="1074420">
                  <a:moveTo>
                    <a:pt x="534813" y="573686"/>
                  </a:moveTo>
                  <a:lnTo>
                    <a:pt x="534813" y="10742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136617" y="2373782"/>
              <a:ext cx="540385" cy="222250"/>
            </a:xfrm>
            <a:custGeom>
              <a:avLst/>
              <a:gdLst/>
              <a:ahLst/>
              <a:cxnLst/>
              <a:rect l="l" t="t" r="r" b="b"/>
              <a:pathLst>
                <a:path w="540385" h="222250">
                  <a:moveTo>
                    <a:pt x="535508" y="105295"/>
                  </a:moveTo>
                  <a:lnTo>
                    <a:pt x="0" y="105295"/>
                  </a:lnTo>
                  <a:lnTo>
                    <a:pt x="0" y="124345"/>
                  </a:lnTo>
                  <a:lnTo>
                    <a:pt x="535508" y="124345"/>
                  </a:lnTo>
                  <a:lnTo>
                    <a:pt x="535508" y="105295"/>
                  </a:lnTo>
                  <a:close/>
                </a:path>
                <a:path w="540385" h="222250">
                  <a:moveTo>
                    <a:pt x="538772" y="202755"/>
                  </a:moveTo>
                  <a:lnTo>
                    <a:pt x="3276" y="202755"/>
                  </a:lnTo>
                  <a:lnTo>
                    <a:pt x="3276" y="221805"/>
                  </a:lnTo>
                  <a:lnTo>
                    <a:pt x="538772" y="221805"/>
                  </a:lnTo>
                  <a:lnTo>
                    <a:pt x="538772" y="202755"/>
                  </a:lnTo>
                  <a:close/>
                </a:path>
                <a:path w="540385" h="222250">
                  <a:moveTo>
                    <a:pt x="540080" y="0"/>
                  </a:moveTo>
                  <a:lnTo>
                    <a:pt x="4584" y="0"/>
                  </a:lnTo>
                  <a:lnTo>
                    <a:pt x="4584" y="19050"/>
                  </a:lnTo>
                  <a:lnTo>
                    <a:pt x="540080" y="19050"/>
                  </a:lnTo>
                  <a:lnTo>
                    <a:pt x="54008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143170" y="2265986"/>
              <a:ext cx="535940" cy="542290"/>
            </a:xfrm>
            <a:custGeom>
              <a:avLst/>
              <a:gdLst/>
              <a:ahLst/>
              <a:cxnLst/>
              <a:rect l="l" t="t" r="r" b="b"/>
              <a:pathLst>
                <a:path w="535939" h="542289">
                  <a:moveTo>
                    <a:pt x="535499" y="417531"/>
                  </a:moveTo>
                  <a:lnTo>
                    <a:pt x="0" y="417531"/>
                  </a:lnTo>
                </a:path>
                <a:path w="535939" h="542289">
                  <a:moveTo>
                    <a:pt x="427678" y="540078"/>
                  </a:moveTo>
                  <a:lnTo>
                    <a:pt x="427678" y="4578"/>
                  </a:lnTo>
                </a:path>
                <a:path w="535939" h="542289">
                  <a:moveTo>
                    <a:pt x="322372" y="535499"/>
                  </a:moveTo>
                  <a:lnTo>
                    <a:pt x="322372" y="0"/>
                  </a:lnTo>
                </a:path>
                <a:path w="535939" h="542289">
                  <a:moveTo>
                    <a:pt x="224914" y="538770"/>
                  </a:moveTo>
                  <a:lnTo>
                    <a:pt x="224914" y="3270"/>
                  </a:lnTo>
                </a:path>
                <a:path w="535939" h="542289">
                  <a:moveTo>
                    <a:pt x="127457" y="542040"/>
                  </a:moveTo>
                  <a:lnTo>
                    <a:pt x="127457" y="654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770675" y="1093250"/>
              <a:ext cx="201295" cy="443865"/>
            </a:xfrm>
            <a:custGeom>
              <a:avLst/>
              <a:gdLst/>
              <a:ahLst/>
              <a:cxnLst/>
              <a:rect l="l" t="t" r="r" b="b"/>
              <a:pathLst>
                <a:path w="201295" h="443865">
                  <a:moveTo>
                    <a:pt x="0" y="0"/>
                  </a:moveTo>
                  <a:lnTo>
                    <a:pt x="62515" y="34423"/>
                  </a:lnTo>
                  <a:lnTo>
                    <a:pt x="92188" y="74686"/>
                  </a:lnTo>
                  <a:lnTo>
                    <a:pt x="119961" y="127857"/>
                  </a:lnTo>
                  <a:lnTo>
                    <a:pt x="145199" y="192093"/>
                  </a:lnTo>
                  <a:lnTo>
                    <a:pt x="159405" y="237040"/>
                  </a:lnTo>
                  <a:lnTo>
                    <a:pt x="172218" y="285139"/>
                  </a:lnTo>
                  <a:lnTo>
                    <a:pt x="183485" y="335938"/>
                  </a:lnTo>
                  <a:lnTo>
                    <a:pt x="193049" y="388989"/>
                  </a:lnTo>
                  <a:lnTo>
                    <a:pt x="199013" y="429984"/>
                  </a:lnTo>
                  <a:lnTo>
                    <a:pt x="200724" y="44357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910002" y="1519649"/>
              <a:ext cx="122794" cy="1608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4382100" y="844013"/>
            <a:ext cx="12604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Max-pool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within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58</a:t>
            </a:fld>
            <a:endParaRPr sz="2000"/>
          </a:p>
        </p:txBody>
      </p:sp>
      <p:sp>
        <p:nvSpPr>
          <p:cNvPr id="46" name="object 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382100" y="1053563"/>
            <a:ext cx="1072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each grid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cell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80903" y="3096756"/>
            <a:ext cx="1506855" cy="657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7985" indent="-356235">
              <a:lnSpc>
                <a:spcPts val="1664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RoI </a:t>
            </a:r>
            <a:r>
              <a:rPr dirty="0" sz="1400">
                <a:latin typeface="Arial"/>
                <a:cs typeface="Arial"/>
              </a:rPr>
              <a:t>conv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marL="387985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C x h x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dirty="0" sz="1400" spc="-5">
                <a:latin typeface="Arial"/>
                <a:cs typeface="Arial"/>
              </a:rPr>
              <a:t>for </a:t>
            </a:r>
            <a:r>
              <a:rPr dirty="0" sz="1400">
                <a:latin typeface="Arial"/>
                <a:cs typeface="Arial"/>
              </a:rPr>
              <a:t>region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400015" y="3106037"/>
            <a:ext cx="2372360" cy="65786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ctr"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Fully-connected layers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expect  low-res </a:t>
            </a:r>
            <a:r>
              <a:rPr dirty="0" sz="1400">
                <a:latin typeface="Arial"/>
                <a:cs typeface="Arial"/>
              </a:rPr>
              <a:t>conv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algn="ctr" marL="3810">
              <a:lnSpc>
                <a:spcPts val="1600"/>
              </a:lnSpc>
            </a:pPr>
            <a:r>
              <a:rPr dirty="0" sz="1400">
                <a:latin typeface="Arial"/>
                <a:cs typeface="Arial"/>
              </a:rPr>
              <a:t>C x h x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45012" y="1078962"/>
            <a:ext cx="1378585" cy="1811020"/>
            <a:chOff x="2945012" y="1078962"/>
            <a:chExt cx="1378585" cy="1811020"/>
          </a:xfrm>
        </p:grpSpPr>
        <p:sp>
          <p:nvSpPr>
            <p:cNvPr id="3" name="object 3"/>
            <p:cNvSpPr/>
            <p:nvPr/>
          </p:nvSpPr>
          <p:spPr>
            <a:xfrm>
              <a:off x="2949774" y="2046057"/>
              <a:ext cx="881380" cy="838835"/>
            </a:xfrm>
            <a:custGeom>
              <a:avLst/>
              <a:gdLst/>
              <a:ahLst/>
              <a:cxnLst/>
              <a:rect l="l" t="t" r="r" b="b"/>
              <a:pathLst>
                <a:path w="881379" h="838835">
                  <a:moveTo>
                    <a:pt x="880817" y="838817"/>
                  </a:moveTo>
                  <a:lnTo>
                    <a:pt x="0" y="838817"/>
                  </a:lnTo>
                  <a:lnTo>
                    <a:pt x="0" y="0"/>
                  </a:lnTo>
                  <a:lnTo>
                    <a:pt x="880817" y="0"/>
                  </a:lnTo>
                  <a:lnTo>
                    <a:pt x="880817" y="83881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830592" y="1567575"/>
              <a:ext cx="478790" cy="1317625"/>
            </a:xfrm>
            <a:custGeom>
              <a:avLst/>
              <a:gdLst/>
              <a:ahLst/>
              <a:cxnLst/>
              <a:rect l="l" t="t" r="r" b="b"/>
              <a:pathLst>
                <a:path w="478789" h="1317625">
                  <a:moveTo>
                    <a:pt x="0" y="1317299"/>
                  </a:moveTo>
                  <a:lnTo>
                    <a:pt x="0" y="478482"/>
                  </a:lnTo>
                  <a:lnTo>
                    <a:pt x="478482" y="0"/>
                  </a:lnTo>
                  <a:lnTo>
                    <a:pt x="478482" y="838817"/>
                  </a:lnTo>
                  <a:lnTo>
                    <a:pt x="0" y="13172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949774" y="1567575"/>
              <a:ext cx="1359535" cy="478790"/>
            </a:xfrm>
            <a:custGeom>
              <a:avLst/>
              <a:gdLst/>
              <a:ahLst/>
              <a:cxnLst/>
              <a:rect l="l" t="t" r="r" b="b"/>
              <a:pathLst>
                <a:path w="1359535" h="478789">
                  <a:moveTo>
                    <a:pt x="880817" y="478482"/>
                  </a:moveTo>
                  <a:lnTo>
                    <a:pt x="0" y="478482"/>
                  </a:lnTo>
                  <a:lnTo>
                    <a:pt x="478482" y="0"/>
                  </a:lnTo>
                  <a:lnTo>
                    <a:pt x="1359299" y="0"/>
                  </a:lnTo>
                  <a:lnTo>
                    <a:pt x="880817" y="47848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49774" y="1567575"/>
              <a:ext cx="1359535" cy="1317625"/>
            </a:xfrm>
            <a:custGeom>
              <a:avLst/>
              <a:gdLst/>
              <a:ahLst/>
              <a:cxnLst/>
              <a:rect l="l" t="t" r="r" b="b"/>
              <a:pathLst>
                <a:path w="1359535" h="1317625">
                  <a:moveTo>
                    <a:pt x="0" y="478482"/>
                  </a:moveTo>
                  <a:lnTo>
                    <a:pt x="478482" y="0"/>
                  </a:lnTo>
                  <a:lnTo>
                    <a:pt x="1359299" y="0"/>
                  </a:lnTo>
                  <a:lnTo>
                    <a:pt x="1359299" y="838817"/>
                  </a:lnTo>
                  <a:lnTo>
                    <a:pt x="880817" y="1317299"/>
                  </a:lnTo>
                  <a:lnTo>
                    <a:pt x="0" y="1317299"/>
                  </a:lnTo>
                  <a:lnTo>
                    <a:pt x="0" y="478482"/>
                  </a:lnTo>
                  <a:close/>
                </a:path>
                <a:path w="1359535" h="1317625">
                  <a:moveTo>
                    <a:pt x="0" y="478482"/>
                  </a:moveTo>
                  <a:lnTo>
                    <a:pt x="880817" y="478482"/>
                  </a:lnTo>
                  <a:lnTo>
                    <a:pt x="1359299" y="0"/>
                  </a:lnTo>
                </a:path>
                <a:path w="1359535" h="1317625">
                  <a:moveTo>
                    <a:pt x="880817" y="478482"/>
                  </a:moveTo>
                  <a:lnTo>
                    <a:pt x="880817" y="13172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16349" y="2096954"/>
              <a:ext cx="537845" cy="737235"/>
            </a:xfrm>
            <a:custGeom>
              <a:avLst/>
              <a:gdLst/>
              <a:ahLst/>
              <a:cxnLst/>
              <a:rect l="l" t="t" r="r" b="b"/>
              <a:pathLst>
                <a:path w="537845" h="737235">
                  <a:moveTo>
                    <a:pt x="117452" y="0"/>
                  </a:moveTo>
                  <a:lnTo>
                    <a:pt x="117452" y="737099"/>
                  </a:lnTo>
                </a:path>
                <a:path w="537845" h="737235">
                  <a:moveTo>
                    <a:pt x="230602" y="0"/>
                  </a:moveTo>
                  <a:lnTo>
                    <a:pt x="230602" y="737099"/>
                  </a:lnTo>
                </a:path>
                <a:path w="537845" h="737235">
                  <a:moveTo>
                    <a:pt x="359477" y="0"/>
                  </a:moveTo>
                  <a:lnTo>
                    <a:pt x="359477" y="737099"/>
                  </a:lnTo>
                </a:path>
                <a:path w="537845" h="737235">
                  <a:moveTo>
                    <a:pt x="464752" y="0"/>
                  </a:moveTo>
                  <a:lnTo>
                    <a:pt x="464752" y="737099"/>
                  </a:lnTo>
                </a:path>
                <a:path w="537845" h="737235">
                  <a:moveTo>
                    <a:pt x="535499" y="173201"/>
                  </a:moveTo>
                  <a:lnTo>
                    <a:pt x="0" y="173201"/>
                  </a:lnTo>
                </a:path>
                <a:path w="537845" h="737235">
                  <a:moveTo>
                    <a:pt x="535574" y="345002"/>
                  </a:moveTo>
                  <a:lnTo>
                    <a:pt x="74" y="345002"/>
                  </a:lnTo>
                </a:path>
                <a:path w="537845" h="737235">
                  <a:moveTo>
                    <a:pt x="537594" y="498345"/>
                  </a:moveTo>
                  <a:lnTo>
                    <a:pt x="2094" y="498345"/>
                  </a:lnTo>
                </a:path>
                <a:path w="537845" h="737235">
                  <a:moveTo>
                    <a:pt x="535569" y="611495"/>
                  </a:moveTo>
                  <a:lnTo>
                    <a:pt x="69" y="61149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124277" y="2096954"/>
              <a:ext cx="549275" cy="737235"/>
            </a:xfrm>
            <a:custGeom>
              <a:avLst/>
              <a:gdLst/>
              <a:ahLst/>
              <a:cxnLst/>
              <a:rect l="l" t="t" r="r" b="b"/>
              <a:pathLst>
                <a:path w="549275" h="737235">
                  <a:moveTo>
                    <a:pt x="0" y="0"/>
                  </a:moveTo>
                  <a:lnTo>
                    <a:pt x="548700" y="0"/>
                  </a:lnTo>
                  <a:lnTo>
                    <a:pt x="548700" y="737099"/>
                  </a:lnTo>
                  <a:lnTo>
                    <a:pt x="0" y="737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415608" y="1093250"/>
              <a:ext cx="894080" cy="833755"/>
            </a:xfrm>
            <a:custGeom>
              <a:avLst/>
              <a:gdLst/>
              <a:ahLst/>
              <a:cxnLst/>
              <a:rect l="l" t="t" r="r" b="b"/>
              <a:pathLst>
                <a:path w="894079" h="833755">
                  <a:moveTo>
                    <a:pt x="0" y="833198"/>
                  </a:moveTo>
                  <a:lnTo>
                    <a:pt x="14573" y="770448"/>
                  </a:lnTo>
                  <a:lnTo>
                    <a:pt x="27980" y="724789"/>
                  </a:lnTo>
                  <a:lnTo>
                    <a:pt x="43554" y="679681"/>
                  </a:lnTo>
                  <a:lnTo>
                    <a:pt x="61212" y="635217"/>
                  </a:lnTo>
                  <a:lnTo>
                    <a:pt x="80871" y="591487"/>
                  </a:lnTo>
                  <a:lnTo>
                    <a:pt x="102447" y="548585"/>
                  </a:lnTo>
                  <a:lnTo>
                    <a:pt x="125857" y="506602"/>
                  </a:lnTo>
                  <a:lnTo>
                    <a:pt x="151018" y="465629"/>
                  </a:lnTo>
                  <a:lnTo>
                    <a:pt x="177845" y="425760"/>
                  </a:lnTo>
                  <a:lnTo>
                    <a:pt x="206257" y="387085"/>
                  </a:lnTo>
                  <a:lnTo>
                    <a:pt x="236169" y="349697"/>
                  </a:lnTo>
                  <a:lnTo>
                    <a:pt x="267497" y="313687"/>
                  </a:lnTo>
                  <a:lnTo>
                    <a:pt x="302383" y="276900"/>
                  </a:lnTo>
                  <a:lnTo>
                    <a:pt x="338685" y="241897"/>
                  </a:lnTo>
                  <a:lnTo>
                    <a:pt x="376302" y="208790"/>
                  </a:lnTo>
                  <a:lnTo>
                    <a:pt x="415133" y="177691"/>
                  </a:lnTo>
                  <a:lnTo>
                    <a:pt x="455077" y="148711"/>
                  </a:lnTo>
                  <a:lnTo>
                    <a:pt x="496033" y="121961"/>
                  </a:lnTo>
                  <a:lnTo>
                    <a:pt x="537899" y="97554"/>
                  </a:lnTo>
                  <a:lnTo>
                    <a:pt x="580575" y="75601"/>
                  </a:lnTo>
                  <a:lnTo>
                    <a:pt x="623958" y="56212"/>
                  </a:lnTo>
                  <a:lnTo>
                    <a:pt x="667949" y="39501"/>
                  </a:lnTo>
                  <a:lnTo>
                    <a:pt x="712445" y="25578"/>
                  </a:lnTo>
                  <a:lnTo>
                    <a:pt x="757346" y="14555"/>
                  </a:lnTo>
                  <a:lnTo>
                    <a:pt x="802551" y="6543"/>
                  </a:lnTo>
                  <a:lnTo>
                    <a:pt x="847958" y="1654"/>
                  </a:lnTo>
                  <a:lnTo>
                    <a:pt x="893466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354356" y="1907471"/>
              <a:ext cx="122504" cy="1622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6821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Fast R-CNN: Region of Interest</a:t>
            </a:r>
            <a:r>
              <a:rPr dirty="0" sz="3000" spc="-90"/>
              <a:t> </a:t>
            </a:r>
            <a:r>
              <a:rPr dirty="0" sz="3000" spc="-5"/>
              <a:t>Pooling</a:t>
            </a:r>
            <a:endParaRPr sz="3000"/>
          </a:p>
        </p:txBody>
      </p:sp>
      <p:grpSp>
        <p:nvGrpSpPr>
          <p:cNvPr id="12" name="object 12"/>
          <p:cNvGrpSpPr/>
          <p:nvPr/>
        </p:nvGrpSpPr>
        <p:grpSpPr>
          <a:xfrm>
            <a:off x="241038" y="1739899"/>
            <a:ext cx="1359535" cy="1128395"/>
            <a:chOff x="241038" y="1739899"/>
            <a:chExt cx="1359535" cy="1128395"/>
          </a:xfrm>
        </p:grpSpPr>
        <p:sp>
          <p:nvSpPr>
            <p:cNvPr id="13" name="object 13"/>
            <p:cNvSpPr/>
            <p:nvPr/>
          </p:nvSpPr>
          <p:spPr>
            <a:xfrm>
              <a:off x="241038" y="1739899"/>
              <a:ext cx="1359372" cy="11278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39724" y="1767232"/>
              <a:ext cx="806450" cy="1074420"/>
            </a:xfrm>
            <a:custGeom>
              <a:avLst/>
              <a:gdLst/>
              <a:ahLst/>
              <a:cxnLst/>
              <a:rect l="l" t="t" r="r" b="b"/>
              <a:pathLst>
                <a:path w="806450" h="1074420">
                  <a:moveTo>
                    <a:pt x="0" y="0"/>
                  </a:moveTo>
                  <a:lnTo>
                    <a:pt x="806400" y="0"/>
                  </a:lnTo>
                  <a:lnTo>
                    <a:pt x="806400" y="1074299"/>
                  </a:lnTo>
                  <a:lnTo>
                    <a:pt x="0" y="1074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72184" y="3037663"/>
            <a:ext cx="1516380" cy="86741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ctr" marL="12065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Hi-res input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image:  </a:t>
            </a:r>
            <a:r>
              <a:rPr dirty="0" sz="1400">
                <a:latin typeface="Arial"/>
                <a:cs typeface="Arial"/>
              </a:rPr>
              <a:t>3 x </a:t>
            </a:r>
            <a:r>
              <a:rPr dirty="0" sz="1400" spc="-5">
                <a:latin typeface="Arial"/>
                <a:cs typeface="Arial"/>
              </a:rPr>
              <a:t>800 </a:t>
            </a:r>
            <a:r>
              <a:rPr dirty="0" sz="1400">
                <a:latin typeface="Arial"/>
                <a:cs typeface="Arial"/>
              </a:rPr>
              <a:t>x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600</a:t>
            </a:r>
            <a:endParaRPr sz="1400">
              <a:latin typeface="Arial"/>
              <a:cs typeface="Arial"/>
            </a:endParaRPr>
          </a:p>
          <a:p>
            <a:pPr algn="ctr" marL="328295" marR="321310">
              <a:lnSpc>
                <a:spcPts val="1650"/>
              </a:lnSpc>
            </a:pPr>
            <a:r>
              <a:rPr dirty="0" sz="1400" spc="-5">
                <a:latin typeface="Arial"/>
                <a:cs typeface="Arial"/>
              </a:rPr>
              <a:t>with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region  </a:t>
            </a:r>
            <a:r>
              <a:rPr dirty="0" sz="1400" spc="-5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67562" y="1773625"/>
            <a:ext cx="727710" cy="1060450"/>
            <a:chOff x="1867562" y="1773625"/>
            <a:chExt cx="727710" cy="1060450"/>
          </a:xfrm>
        </p:grpSpPr>
        <p:sp>
          <p:nvSpPr>
            <p:cNvPr id="17" name="object 17"/>
            <p:cNvSpPr/>
            <p:nvPr/>
          </p:nvSpPr>
          <p:spPr>
            <a:xfrm>
              <a:off x="1872325" y="1778387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872325" y="1778387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749333" y="1086587"/>
            <a:ext cx="98806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Convolution  and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93328" y="3106037"/>
            <a:ext cx="1664335" cy="657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Hi-res </a:t>
            </a:r>
            <a:r>
              <a:rPr dirty="0" sz="1400">
                <a:latin typeface="Arial"/>
                <a:cs typeface="Arial"/>
              </a:rPr>
              <a:t>conv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algn="ctr" marL="635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C x H x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algn="ctr" marL="635">
              <a:lnSpc>
                <a:spcPts val="1664"/>
              </a:lnSpc>
            </a:pPr>
            <a:r>
              <a:rPr dirty="0" sz="1400" spc="-5">
                <a:latin typeface="Arial"/>
                <a:cs typeface="Arial"/>
              </a:rPr>
              <a:t>with </a:t>
            </a:r>
            <a:r>
              <a:rPr dirty="0" sz="1400">
                <a:latin typeface="Arial"/>
                <a:cs typeface="Arial"/>
              </a:rPr>
              <a:t>region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432812" y="1773141"/>
            <a:ext cx="116205" cy="1137920"/>
            <a:chOff x="7432812" y="1773141"/>
            <a:chExt cx="116205" cy="1137920"/>
          </a:xfrm>
        </p:grpSpPr>
        <p:sp>
          <p:nvSpPr>
            <p:cNvPr id="22" name="object 22"/>
            <p:cNvSpPr/>
            <p:nvPr/>
          </p:nvSpPr>
          <p:spPr>
            <a:xfrm>
              <a:off x="7437574" y="1777904"/>
              <a:ext cx="106680" cy="1128395"/>
            </a:xfrm>
            <a:custGeom>
              <a:avLst/>
              <a:gdLst/>
              <a:ahLst/>
              <a:cxnLst/>
              <a:rect l="l" t="t" r="r" b="b"/>
              <a:pathLst>
                <a:path w="106679" h="1128395">
                  <a:moveTo>
                    <a:pt x="106499" y="1127999"/>
                  </a:moveTo>
                  <a:lnTo>
                    <a:pt x="0" y="11279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11279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437574" y="1777904"/>
              <a:ext cx="106680" cy="1128395"/>
            </a:xfrm>
            <a:custGeom>
              <a:avLst/>
              <a:gdLst/>
              <a:ahLst/>
              <a:cxnLst/>
              <a:rect l="l" t="t" r="r" b="b"/>
              <a:pathLst>
                <a:path w="106679" h="1128395">
                  <a:moveTo>
                    <a:pt x="0" y="0"/>
                  </a:moveTo>
                  <a:lnTo>
                    <a:pt x="106499" y="0"/>
                  </a:lnTo>
                  <a:lnTo>
                    <a:pt x="106499" y="1127999"/>
                  </a:lnTo>
                  <a:lnTo>
                    <a:pt x="0" y="1127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7721362" y="1904825"/>
            <a:ext cx="116205" cy="874394"/>
            <a:chOff x="7721362" y="1904825"/>
            <a:chExt cx="116205" cy="874394"/>
          </a:xfrm>
        </p:grpSpPr>
        <p:sp>
          <p:nvSpPr>
            <p:cNvPr id="25" name="object 25"/>
            <p:cNvSpPr/>
            <p:nvPr/>
          </p:nvSpPr>
          <p:spPr>
            <a:xfrm>
              <a:off x="7726125" y="1909587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69">
                  <a:moveTo>
                    <a:pt x="106499" y="864599"/>
                  </a:moveTo>
                  <a:lnTo>
                    <a:pt x="0" y="8645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864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726125" y="1909587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69">
                  <a:moveTo>
                    <a:pt x="0" y="0"/>
                  </a:moveTo>
                  <a:lnTo>
                    <a:pt x="106499" y="0"/>
                  </a:lnTo>
                  <a:lnTo>
                    <a:pt x="106499" y="864599"/>
                  </a:lnTo>
                  <a:lnTo>
                    <a:pt x="0" y="86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7971762" y="2053175"/>
            <a:ext cx="116205" cy="556895"/>
            <a:chOff x="7971762" y="2053175"/>
            <a:chExt cx="116205" cy="556895"/>
          </a:xfrm>
        </p:grpSpPr>
        <p:sp>
          <p:nvSpPr>
            <p:cNvPr id="28" name="object 28"/>
            <p:cNvSpPr/>
            <p:nvPr/>
          </p:nvSpPr>
          <p:spPr>
            <a:xfrm>
              <a:off x="7976524" y="2057937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69">
                  <a:moveTo>
                    <a:pt x="106499" y="546899"/>
                  </a:moveTo>
                  <a:lnTo>
                    <a:pt x="0" y="5468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546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976524" y="2057937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69">
                  <a:moveTo>
                    <a:pt x="0" y="0"/>
                  </a:moveTo>
                  <a:lnTo>
                    <a:pt x="106499" y="0"/>
                  </a:lnTo>
                  <a:lnTo>
                    <a:pt x="106499" y="546899"/>
                  </a:lnTo>
                  <a:lnTo>
                    <a:pt x="0" y="546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139472" y="1171550"/>
            <a:ext cx="127635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402590" marR="5080" indent="-39052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133644" y="1703142"/>
            <a:ext cx="1120775" cy="1114425"/>
            <a:chOff x="5133644" y="1703142"/>
            <a:chExt cx="1120775" cy="1114425"/>
          </a:xfrm>
        </p:grpSpPr>
        <p:sp>
          <p:nvSpPr>
            <p:cNvPr id="32" name="object 32"/>
            <p:cNvSpPr/>
            <p:nvPr/>
          </p:nvSpPr>
          <p:spPr>
            <a:xfrm>
              <a:off x="5140911" y="2281592"/>
              <a:ext cx="535305" cy="501015"/>
            </a:xfrm>
            <a:custGeom>
              <a:avLst/>
              <a:gdLst/>
              <a:ahLst/>
              <a:cxnLst/>
              <a:rect l="l" t="t" r="r" b="b"/>
              <a:pathLst>
                <a:path w="535304" h="501014">
                  <a:moveTo>
                    <a:pt x="534813" y="500613"/>
                  </a:moveTo>
                  <a:lnTo>
                    <a:pt x="0" y="500613"/>
                  </a:lnTo>
                  <a:lnTo>
                    <a:pt x="0" y="0"/>
                  </a:lnTo>
                  <a:lnTo>
                    <a:pt x="534813" y="0"/>
                  </a:lnTo>
                  <a:lnTo>
                    <a:pt x="534813" y="50061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675725" y="1707905"/>
              <a:ext cx="574040" cy="1074420"/>
            </a:xfrm>
            <a:custGeom>
              <a:avLst/>
              <a:gdLst/>
              <a:ahLst/>
              <a:cxnLst/>
              <a:rect l="l" t="t" r="r" b="b"/>
              <a:pathLst>
                <a:path w="574039" h="1074420">
                  <a:moveTo>
                    <a:pt x="0" y="1074299"/>
                  </a:moveTo>
                  <a:lnTo>
                    <a:pt x="0" y="573686"/>
                  </a:lnTo>
                  <a:lnTo>
                    <a:pt x="573686" y="0"/>
                  </a:lnTo>
                  <a:lnTo>
                    <a:pt x="573686" y="500612"/>
                  </a:lnTo>
                  <a:lnTo>
                    <a:pt x="0" y="10742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140911" y="1707905"/>
              <a:ext cx="1108710" cy="574040"/>
            </a:xfrm>
            <a:custGeom>
              <a:avLst/>
              <a:gdLst/>
              <a:ahLst/>
              <a:cxnLst/>
              <a:rect l="l" t="t" r="r" b="b"/>
              <a:pathLst>
                <a:path w="1108710" h="574039">
                  <a:moveTo>
                    <a:pt x="534813" y="573686"/>
                  </a:moveTo>
                  <a:lnTo>
                    <a:pt x="0" y="573686"/>
                  </a:lnTo>
                  <a:lnTo>
                    <a:pt x="573687" y="0"/>
                  </a:lnTo>
                  <a:lnTo>
                    <a:pt x="1108499" y="0"/>
                  </a:lnTo>
                  <a:lnTo>
                    <a:pt x="534813" y="573686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140911" y="1707905"/>
              <a:ext cx="1108710" cy="1074420"/>
            </a:xfrm>
            <a:custGeom>
              <a:avLst/>
              <a:gdLst/>
              <a:ahLst/>
              <a:cxnLst/>
              <a:rect l="l" t="t" r="r" b="b"/>
              <a:pathLst>
                <a:path w="1108710" h="1074420">
                  <a:moveTo>
                    <a:pt x="0" y="573686"/>
                  </a:moveTo>
                  <a:lnTo>
                    <a:pt x="573687" y="0"/>
                  </a:lnTo>
                  <a:lnTo>
                    <a:pt x="1108499" y="0"/>
                  </a:lnTo>
                  <a:lnTo>
                    <a:pt x="1108499" y="500612"/>
                  </a:lnTo>
                  <a:lnTo>
                    <a:pt x="534813" y="1074299"/>
                  </a:lnTo>
                  <a:lnTo>
                    <a:pt x="0" y="1074299"/>
                  </a:lnTo>
                  <a:lnTo>
                    <a:pt x="0" y="573686"/>
                  </a:lnTo>
                  <a:close/>
                </a:path>
                <a:path w="1108710" h="1074420">
                  <a:moveTo>
                    <a:pt x="0" y="573686"/>
                  </a:moveTo>
                  <a:lnTo>
                    <a:pt x="534813" y="573686"/>
                  </a:lnTo>
                  <a:lnTo>
                    <a:pt x="1108499" y="0"/>
                  </a:lnTo>
                </a:path>
                <a:path w="1108710" h="1074420">
                  <a:moveTo>
                    <a:pt x="534813" y="573686"/>
                  </a:moveTo>
                  <a:lnTo>
                    <a:pt x="534813" y="10742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136616" y="2373782"/>
              <a:ext cx="540385" cy="222250"/>
            </a:xfrm>
            <a:custGeom>
              <a:avLst/>
              <a:gdLst/>
              <a:ahLst/>
              <a:cxnLst/>
              <a:rect l="l" t="t" r="r" b="b"/>
              <a:pathLst>
                <a:path w="540385" h="222250">
                  <a:moveTo>
                    <a:pt x="535508" y="105295"/>
                  </a:moveTo>
                  <a:lnTo>
                    <a:pt x="0" y="105295"/>
                  </a:lnTo>
                  <a:lnTo>
                    <a:pt x="0" y="124345"/>
                  </a:lnTo>
                  <a:lnTo>
                    <a:pt x="535508" y="124345"/>
                  </a:lnTo>
                  <a:lnTo>
                    <a:pt x="535508" y="105295"/>
                  </a:lnTo>
                  <a:close/>
                </a:path>
                <a:path w="540385" h="222250">
                  <a:moveTo>
                    <a:pt x="538772" y="202755"/>
                  </a:moveTo>
                  <a:lnTo>
                    <a:pt x="3276" y="202755"/>
                  </a:lnTo>
                  <a:lnTo>
                    <a:pt x="3276" y="221805"/>
                  </a:lnTo>
                  <a:lnTo>
                    <a:pt x="538772" y="221805"/>
                  </a:lnTo>
                  <a:lnTo>
                    <a:pt x="538772" y="202755"/>
                  </a:lnTo>
                  <a:close/>
                </a:path>
                <a:path w="540385" h="222250">
                  <a:moveTo>
                    <a:pt x="540080" y="0"/>
                  </a:moveTo>
                  <a:lnTo>
                    <a:pt x="4584" y="0"/>
                  </a:lnTo>
                  <a:lnTo>
                    <a:pt x="4584" y="19050"/>
                  </a:lnTo>
                  <a:lnTo>
                    <a:pt x="540080" y="19050"/>
                  </a:lnTo>
                  <a:lnTo>
                    <a:pt x="54008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143169" y="2265986"/>
              <a:ext cx="535940" cy="542290"/>
            </a:xfrm>
            <a:custGeom>
              <a:avLst/>
              <a:gdLst/>
              <a:ahLst/>
              <a:cxnLst/>
              <a:rect l="l" t="t" r="r" b="b"/>
              <a:pathLst>
                <a:path w="535939" h="542289">
                  <a:moveTo>
                    <a:pt x="535499" y="417531"/>
                  </a:moveTo>
                  <a:lnTo>
                    <a:pt x="0" y="417531"/>
                  </a:lnTo>
                </a:path>
                <a:path w="535939" h="542289">
                  <a:moveTo>
                    <a:pt x="427678" y="540078"/>
                  </a:moveTo>
                  <a:lnTo>
                    <a:pt x="427678" y="4578"/>
                  </a:lnTo>
                </a:path>
                <a:path w="535939" h="542289">
                  <a:moveTo>
                    <a:pt x="322372" y="535499"/>
                  </a:moveTo>
                  <a:lnTo>
                    <a:pt x="322372" y="0"/>
                  </a:lnTo>
                </a:path>
                <a:path w="535939" h="542289">
                  <a:moveTo>
                    <a:pt x="224914" y="538770"/>
                  </a:moveTo>
                  <a:lnTo>
                    <a:pt x="224914" y="3270"/>
                  </a:lnTo>
                </a:path>
                <a:path w="535939" h="542289">
                  <a:moveTo>
                    <a:pt x="127457" y="542040"/>
                  </a:moveTo>
                  <a:lnTo>
                    <a:pt x="127457" y="654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4382100" y="844013"/>
            <a:ext cx="16256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Can back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propagate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82100" y="1053563"/>
            <a:ext cx="17437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similar </a:t>
            </a:r>
            <a:r>
              <a:rPr dirty="0" sz="1400" spc="-5">
                <a:latin typeface="Arial"/>
                <a:cs typeface="Arial"/>
              </a:rPr>
              <a:t>to </a:t>
            </a:r>
            <a:r>
              <a:rPr dirty="0" sz="1400">
                <a:latin typeface="Arial"/>
                <a:cs typeface="Arial"/>
              </a:rPr>
              <a:t>max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967587" y="1095820"/>
            <a:ext cx="574040" cy="626745"/>
            <a:chOff x="5967587" y="1095820"/>
            <a:chExt cx="574040" cy="626745"/>
          </a:xfrm>
        </p:grpSpPr>
        <p:sp>
          <p:nvSpPr>
            <p:cNvPr id="41" name="object 41"/>
            <p:cNvSpPr/>
            <p:nvPr/>
          </p:nvSpPr>
          <p:spPr>
            <a:xfrm>
              <a:off x="5981874" y="1162437"/>
              <a:ext cx="545465" cy="546100"/>
            </a:xfrm>
            <a:custGeom>
              <a:avLst/>
              <a:gdLst/>
              <a:ahLst/>
              <a:cxnLst/>
              <a:rect l="l" t="t" r="r" b="b"/>
              <a:pathLst>
                <a:path w="545465" h="546100">
                  <a:moveTo>
                    <a:pt x="464069" y="0"/>
                  </a:moveTo>
                  <a:lnTo>
                    <a:pt x="503398" y="44238"/>
                  </a:lnTo>
                  <a:lnTo>
                    <a:pt x="526805" y="83286"/>
                  </a:lnTo>
                  <a:lnTo>
                    <a:pt x="541299" y="123564"/>
                  </a:lnTo>
                  <a:lnTo>
                    <a:pt x="545326" y="163264"/>
                  </a:lnTo>
                  <a:lnTo>
                    <a:pt x="537832" y="200873"/>
                  </a:lnTo>
                  <a:lnTo>
                    <a:pt x="519789" y="236075"/>
                  </a:lnTo>
                  <a:lnTo>
                    <a:pt x="492673" y="268851"/>
                  </a:lnTo>
                  <a:lnTo>
                    <a:pt x="457960" y="299184"/>
                  </a:lnTo>
                  <a:lnTo>
                    <a:pt x="417126" y="327055"/>
                  </a:lnTo>
                  <a:lnTo>
                    <a:pt x="371648" y="352446"/>
                  </a:lnTo>
                  <a:lnTo>
                    <a:pt x="323001" y="375339"/>
                  </a:lnTo>
                  <a:lnTo>
                    <a:pt x="272663" y="395716"/>
                  </a:lnTo>
                  <a:lnTo>
                    <a:pt x="214995" y="416131"/>
                  </a:lnTo>
                  <a:lnTo>
                    <a:pt x="159490" y="434600"/>
                  </a:lnTo>
                  <a:lnTo>
                    <a:pt x="108594" y="452487"/>
                  </a:lnTo>
                  <a:lnTo>
                    <a:pt x="64752" y="471158"/>
                  </a:lnTo>
                  <a:lnTo>
                    <a:pt x="30408" y="491976"/>
                  </a:lnTo>
                  <a:lnTo>
                    <a:pt x="8009" y="516306"/>
                  </a:lnTo>
                  <a:lnTo>
                    <a:pt x="0" y="545512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313008" y="1095820"/>
              <a:ext cx="166269" cy="1240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4680903" y="3096756"/>
            <a:ext cx="1506855" cy="657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7985" indent="-356235">
              <a:lnSpc>
                <a:spcPts val="1664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RoI </a:t>
            </a:r>
            <a:r>
              <a:rPr dirty="0" sz="1400">
                <a:latin typeface="Arial"/>
                <a:cs typeface="Arial"/>
              </a:rPr>
              <a:t>conv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marL="387985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C x h x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dirty="0" sz="1400" spc="-5">
                <a:latin typeface="Arial"/>
                <a:cs typeface="Arial"/>
              </a:rPr>
              <a:t>for </a:t>
            </a:r>
            <a:r>
              <a:rPr dirty="0" sz="1400">
                <a:latin typeface="Arial"/>
                <a:cs typeface="Arial"/>
              </a:rPr>
              <a:t>region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58</a:t>
            </a:fld>
            <a:endParaRPr sz="2000"/>
          </a:p>
        </p:txBody>
      </p:sp>
      <p:sp>
        <p:nvSpPr>
          <p:cNvPr id="47" name="object 4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48" name="object 4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6400015" y="3106037"/>
            <a:ext cx="2372360" cy="65786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ctr"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Fully-connected layers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expect  low-res </a:t>
            </a:r>
            <a:r>
              <a:rPr dirty="0" sz="1400">
                <a:latin typeface="Arial"/>
                <a:cs typeface="Arial"/>
              </a:rPr>
              <a:t>conv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algn="ctr" marL="3810">
              <a:lnSpc>
                <a:spcPts val="1600"/>
              </a:lnSpc>
            </a:pPr>
            <a:r>
              <a:rPr dirty="0" sz="1400">
                <a:latin typeface="Arial"/>
                <a:cs typeface="Arial"/>
              </a:rPr>
              <a:t>C x h x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3472179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Fast R-CNN</a:t>
            </a:r>
            <a:r>
              <a:rPr dirty="0" sz="3000" spc="-95"/>
              <a:t> </a:t>
            </a:r>
            <a:r>
              <a:rPr dirty="0" sz="3000" spc="-5"/>
              <a:t>Results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4700" y="4333280"/>
            <a:ext cx="3951604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400" spc="-5">
                <a:latin typeface="Arial"/>
                <a:cs typeface="Arial"/>
              </a:rPr>
              <a:t>Using VGG-16 CNN on Pascal VOC 2007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dataset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75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76337" y="1406987"/>
          <a:ext cx="7253605" cy="27641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3000"/>
                <a:gridCol w="2413000"/>
                <a:gridCol w="2413000"/>
              </a:tblGrid>
              <a:tr h="4590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Fast</a:t>
                      </a:r>
                      <a:r>
                        <a:rPr dirty="0" sz="1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 b="1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Training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Time: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84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hours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9.5</a:t>
                      </a:r>
                      <a:r>
                        <a:rPr dirty="0" sz="18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 b="1">
                          <a:latin typeface="Arial"/>
                          <a:cs typeface="Arial"/>
                        </a:rPr>
                        <a:t>hours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8.8x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34194" y="2176281"/>
            <a:ext cx="7359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Faster!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3472179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Fast R-CNN</a:t>
            </a:r>
            <a:r>
              <a:rPr dirty="0" sz="3000" spc="-95"/>
              <a:t> </a:t>
            </a:r>
            <a:r>
              <a:rPr dirty="0" sz="3000" spc="-5"/>
              <a:t>Results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4700" y="4333280"/>
            <a:ext cx="3951604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400" spc="-5">
                <a:latin typeface="Arial"/>
                <a:cs typeface="Arial"/>
              </a:rPr>
              <a:t>Using VGG-16 CNN on Pascal VOC 2007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dataset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75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76337" y="1406987"/>
          <a:ext cx="7253605" cy="27641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3000"/>
                <a:gridCol w="2413000"/>
                <a:gridCol w="2413000"/>
              </a:tblGrid>
              <a:tr h="4590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Fast</a:t>
                      </a:r>
                      <a:r>
                        <a:rPr dirty="0" sz="1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 b="1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Training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Time: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84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hours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9.5</a:t>
                      </a:r>
                      <a:r>
                        <a:rPr dirty="0" sz="18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 b="1">
                          <a:latin typeface="Arial"/>
                          <a:cs typeface="Arial"/>
                        </a:rPr>
                        <a:t>hours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8.8x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Test time per</a:t>
                      </a:r>
                      <a:r>
                        <a:rPr dirty="0" sz="18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image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47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0.32</a:t>
                      </a:r>
                      <a:r>
                        <a:rPr dirty="0" sz="1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 b="1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146x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58225" y="2176281"/>
            <a:ext cx="989965" cy="1189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26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Faster!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Arial"/>
                <a:cs typeface="Arial"/>
              </a:rPr>
              <a:t>FASTER!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3472179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Fast R-CNN</a:t>
            </a:r>
            <a:r>
              <a:rPr dirty="0" sz="3000" spc="-95"/>
              <a:t> </a:t>
            </a:r>
            <a:r>
              <a:rPr dirty="0" sz="3000" spc="-5"/>
              <a:t>Results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4700" y="4333280"/>
            <a:ext cx="3951604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400" spc="-5">
                <a:latin typeface="Arial"/>
                <a:cs typeface="Arial"/>
              </a:rPr>
              <a:t>Using VGG-16 CNN on Pascal VOC 2007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dataset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75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76337" y="1406987"/>
          <a:ext cx="7253605" cy="27641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3000"/>
                <a:gridCol w="2413000"/>
                <a:gridCol w="2413000"/>
              </a:tblGrid>
              <a:tr h="4590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Fast</a:t>
                      </a:r>
                      <a:r>
                        <a:rPr dirty="0" sz="1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 b="1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Training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Time: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84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hours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9.5</a:t>
                      </a:r>
                      <a:r>
                        <a:rPr dirty="0" sz="18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 b="1">
                          <a:latin typeface="Arial"/>
                          <a:cs typeface="Arial"/>
                        </a:rPr>
                        <a:t>hours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8.8x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Test time per</a:t>
                      </a:r>
                      <a:r>
                        <a:rPr dirty="0" sz="18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image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47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0.32</a:t>
                      </a:r>
                      <a:r>
                        <a:rPr dirty="0" sz="1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 b="1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146x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mAP (VOC</a:t>
                      </a:r>
                      <a:r>
                        <a:rPr dirty="0" sz="18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2007)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66.0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66.9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58225" y="2176281"/>
            <a:ext cx="989965" cy="1922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26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Faster!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Arial"/>
                <a:cs typeface="Arial"/>
              </a:rPr>
              <a:t>FASTER!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77470">
              <a:lnSpc>
                <a:spcPct val="100000"/>
              </a:lnSpc>
              <a:spcBef>
                <a:spcPts val="1300"/>
              </a:spcBef>
            </a:pPr>
            <a:r>
              <a:rPr dirty="0" sz="1800" spc="-5">
                <a:latin typeface="Arial"/>
                <a:cs typeface="Arial"/>
              </a:rPr>
              <a:t>Better!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37236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Fast R-CNN</a:t>
            </a:r>
            <a:r>
              <a:rPr dirty="0" sz="3000" spc="-95"/>
              <a:t> </a:t>
            </a:r>
            <a:r>
              <a:rPr dirty="0" sz="3000" spc="-5"/>
              <a:t>Problem: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78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47737" y="1483187"/>
          <a:ext cx="7253605" cy="2581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3000"/>
                <a:gridCol w="2413000"/>
                <a:gridCol w="2413000"/>
              </a:tblGrid>
              <a:tr h="4590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191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Fast</a:t>
                      </a:r>
                      <a:r>
                        <a:rPr dirty="0" sz="1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 b="1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191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Test time per</a:t>
                      </a:r>
                      <a:r>
                        <a:rPr dirty="0" sz="18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image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191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47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191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0.32</a:t>
                      </a:r>
                      <a:r>
                        <a:rPr dirty="0" sz="1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 b="1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191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191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191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146x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191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735299">
                <a:tc>
                  <a:txBody>
                    <a:bodyPr/>
                    <a:lstStyle/>
                    <a:p>
                      <a:pPr marL="85725" marR="140335">
                        <a:lnSpc>
                          <a:spcPct val="100699"/>
                        </a:lnSpc>
                        <a:spcBef>
                          <a:spcPts val="63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Test time per image  with Selective</a:t>
                      </a:r>
                      <a:r>
                        <a:rPr dirty="0" sz="18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Search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001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735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50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2203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735"/>
                        </a:spcBef>
                      </a:pPr>
                      <a:r>
                        <a:rPr dirty="0" sz="1800" b="1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18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 b="1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2203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191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191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25x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191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198200" y="737093"/>
            <a:ext cx="48742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Test-time </a:t>
            </a:r>
            <a:r>
              <a:rPr dirty="0" sz="1800">
                <a:latin typeface="Arial"/>
                <a:cs typeface="Arial"/>
              </a:rPr>
              <a:t>speeds </a:t>
            </a:r>
            <a:r>
              <a:rPr dirty="0" sz="1800" spc="-5">
                <a:latin typeface="Arial"/>
                <a:cs typeface="Arial"/>
              </a:rPr>
              <a:t>don’t include </a:t>
            </a:r>
            <a:r>
              <a:rPr dirty="0" sz="1800">
                <a:latin typeface="Arial"/>
                <a:cs typeface="Arial"/>
              </a:rPr>
              <a:t>region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proposals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6745" y="460936"/>
            <a:ext cx="1419225" cy="0"/>
          </a:xfrm>
          <a:custGeom>
            <a:avLst/>
            <a:gdLst/>
            <a:ahLst/>
            <a:cxnLst/>
            <a:rect l="l" t="t" r="r" b="b"/>
            <a:pathLst>
              <a:path w="1419225" h="0">
                <a:moveTo>
                  <a:pt x="0" y="0"/>
                </a:moveTo>
                <a:lnTo>
                  <a:pt x="1418704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52095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Fast R-CNN Problem</a:t>
            </a:r>
            <a:r>
              <a:rPr dirty="0" sz="3000" spc="-45"/>
              <a:t> </a:t>
            </a:r>
            <a:r>
              <a:rPr dirty="0" sz="3000" spc="-5"/>
              <a:t>Solution: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78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47737" y="1483187"/>
          <a:ext cx="7253605" cy="2581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3000"/>
                <a:gridCol w="2413000"/>
                <a:gridCol w="2413000"/>
              </a:tblGrid>
              <a:tr h="4590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191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Fast</a:t>
                      </a:r>
                      <a:r>
                        <a:rPr dirty="0" sz="1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 b="1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191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Test time per</a:t>
                      </a:r>
                      <a:r>
                        <a:rPr dirty="0" sz="18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image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191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47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191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0.32</a:t>
                      </a:r>
                      <a:r>
                        <a:rPr dirty="0" sz="1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 b="1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191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191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191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146x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191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735299">
                <a:tc>
                  <a:txBody>
                    <a:bodyPr/>
                    <a:lstStyle/>
                    <a:p>
                      <a:pPr marL="85725" marR="140335">
                        <a:lnSpc>
                          <a:spcPct val="100699"/>
                        </a:lnSpc>
                        <a:spcBef>
                          <a:spcPts val="63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Test time per image  with Selective</a:t>
                      </a:r>
                      <a:r>
                        <a:rPr dirty="0" sz="18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Search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001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735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50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2203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735"/>
                        </a:spcBef>
                      </a:pPr>
                      <a:r>
                        <a:rPr dirty="0" sz="1800" b="1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18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 b="1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22034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191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191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25x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191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98200" y="717331"/>
            <a:ext cx="4874260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latin typeface="Arial"/>
                <a:cs typeface="Arial"/>
              </a:rPr>
              <a:t>Test-time </a:t>
            </a:r>
            <a:r>
              <a:rPr dirty="0" sz="1800">
                <a:latin typeface="Arial"/>
                <a:cs typeface="Arial"/>
              </a:rPr>
              <a:t>speeds </a:t>
            </a:r>
            <a:r>
              <a:rPr dirty="0" sz="1800" spc="-5">
                <a:latin typeface="Arial"/>
                <a:cs typeface="Arial"/>
              </a:rPr>
              <a:t>don’t include </a:t>
            </a:r>
            <a:r>
              <a:rPr dirty="0" sz="1800">
                <a:latin typeface="Arial"/>
                <a:cs typeface="Arial"/>
              </a:rPr>
              <a:t>region </a:t>
            </a:r>
            <a:r>
              <a:rPr dirty="0" sz="1800" spc="-5">
                <a:latin typeface="Arial"/>
                <a:cs typeface="Arial"/>
              </a:rPr>
              <a:t>proposals  </a:t>
            </a:r>
            <a:r>
              <a:rPr dirty="0" sz="1800">
                <a:latin typeface="Arial"/>
                <a:cs typeface="Arial"/>
              </a:rPr>
              <a:t>Just make </a:t>
            </a:r>
            <a:r>
              <a:rPr dirty="0" sz="1800" spc="-5">
                <a:latin typeface="Arial"/>
                <a:cs typeface="Arial"/>
              </a:rPr>
              <a:t>the CNN do </a:t>
            </a:r>
            <a:r>
              <a:rPr dirty="0" sz="1800">
                <a:latin typeface="Arial"/>
                <a:cs typeface="Arial"/>
              </a:rPr>
              <a:t>region </a:t>
            </a:r>
            <a:r>
              <a:rPr dirty="0" sz="1800" spc="-5">
                <a:latin typeface="Arial"/>
                <a:cs typeface="Arial"/>
              </a:rPr>
              <a:t>proposals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too!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450" y="1600212"/>
            <a:ext cx="2007149" cy="1665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0973" y="1011964"/>
            <a:ext cx="16764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86080" y="846265"/>
            <a:ext cx="170878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+</a:t>
            </a:r>
            <a:r>
              <a:rPr dirty="0" sz="2000" spc="-110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Localization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395605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Computer </a:t>
            </a:r>
            <a:r>
              <a:rPr dirty="0" sz="3000" spc="-10"/>
              <a:t>Vision</a:t>
            </a:r>
            <a:r>
              <a:rPr dirty="0" sz="3000" spc="-90"/>
              <a:t> </a:t>
            </a:r>
            <a:r>
              <a:rPr dirty="0" sz="3000" spc="-5"/>
              <a:t>Tasks</a:t>
            </a:r>
            <a:endParaRPr sz="3000"/>
          </a:p>
        </p:txBody>
      </p:sp>
      <p:grpSp>
        <p:nvGrpSpPr>
          <p:cNvPr id="6" name="object 6"/>
          <p:cNvGrpSpPr/>
          <p:nvPr/>
        </p:nvGrpSpPr>
        <p:grpSpPr>
          <a:xfrm>
            <a:off x="2338088" y="1587039"/>
            <a:ext cx="2007235" cy="1741805"/>
            <a:chOff x="2338088" y="1587039"/>
            <a:chExt cx="2007235" cy="1741805"/>
          </a:xfrm>
        </p:grpSpPr>
        <p:sp>
          <p:nvSpPr>
            <p:cNvPr id="7" name="object 7"/>
            <p:cNvSpPr/>
            <p:nvPr/>
          </p:nvSpPr>
          <p:spPr>
            <a:xfrm>
              <a:off x="2338088" y="1607053"/>
              <a:ext cx="2007151" cy="16652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88329" y="1625139"/>
              <a:ext cx="1019175" cy="1665605"/>
            </a:xfrm>
            <a:custGeom>
              <a:avLst/>
              <a:gdLst/>
              <a:ahLst/>
              <a:cxnLst/>
              <a:rect l="l" t="t" r="r" b="b"/>
              <a:pathLst>
                <a:path w="1019175" h="1665604">
                  <a:moveTo>
                    <a:pt x="0" y="0"/>
                  </a:moveTo>
                  <a:lnTo>
                    <a:pt x="1019096" y="0"/>
                  </a:lnTo>
                  <a:lnTo>
                    <a:pt x="1019096" y="1665414"/>
                  </a:lnTo>
                  <a:lnTo>
                    <a:pt x="0" y="1665414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004075" y="3431130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00450" y="3431130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95675" y="3431130"/>
            <a:ext cx="1905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CAT</a:t>
            </a:r>
            <a:r>
              <a:rPr dirty="0" sz="1800" spc="-5">
                <a:latin typeface="Arial"/>
                <a:cs typeface="Arial"/>
              </a:rPr>
              <a:t>, </a:t>
            </a:r>
            <a:r>
              <a:rPr dirty="0" sz="1800" spc="-5">
                <a:solidFill>
                  <a:srgbClr val="4A86E7"/>
                </a:solidFill>
                <a:latin typeface="Arial"/>
                <a:cs typeface="Arial"/>
              </a:rPr>
              <a:t>DOG</a:t>
            </a:r>
            <a:r>
              <a:rPr dirty="0" sz="1800" spc="-5">
                <a:latin typeface="Arial"/>
                <a:cs typeface="Arial"/>
              </a:rPr>
              <a:t>,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FF00"/>
                </a:solidFill>
                <a:latin typeface="Arial"/>
                <a:cs typeface="Arial"/>
              </a:rPr>
              <a:t>DUCK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30738" y="1613518"/>
            <a:ext cx="2227580" cy="1670685"/>
            <a:chOff x="4430738" y="1613518"/>
            <a:chExt cx="2227580" cy="1670685"/>
          </a:xfrm>
        </p:grpSpPr>
        <p:sp>
          <p:nvSpPr>
            <p:cNvPr id="13" name="object 13"/>
            <p:cNvSpPr/>
            <p:nvPr/>
          </p:nvSpPr>
          <p:spPr>
            <a:xfrm>
              <a:off x="4430738" y="1613518"/>
              <a:ext cx="2227377" cy="16705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03576" y="2064665"/>
              <a:ext cx="945515" cy="788035"/>
            </a:xfrm>
            <a:custGeom>
              <a:avLst/>
              <a:gdLst/>
              <a:ahLst/>
              <a:cxnLst/>
              <a:rect l="l" t="t" r="r" b="b"/>
              <a:pathLst>
                <a:path w="945514" h="788035">
                  <a:moveTo>
                    <a:pt x="0" y="19622"/>
                  </a:moveTo>
                  <a:lnTo>
                    <a:pt x="677907" y="19622"/>
                  </a:lnTo>
                  <a:lnTo>
                    <a:pt x="677907" y="787917"/>
                  </a:lnTo>
                  <a:lnTo>
                    <a:pt x="0" y="787917"/>
                  </a:lnTo>
                  <a:lnTo>
                    <a:pt x="0" y="19622"/>
                  </a:lnTo>
                  <a:close/>
                </a:path>
                <a:path w="945514" h="788035">
                  <a:moveTo>
                    <a:pt x="378424" y="0"/>
                  </a:moveTo>
                  <a:lnTo>
                    <a:pt x="945274" y="0"/>
                  </a:lnTo>
                  <a:lnTo>
                    <a:pt x="945274" y="600833"/>
                  </a:lnTo>
                  <a:lnTo>
                    <a:pt x="378424" y="600833"/>
                  </a:lnTo>
                  <a:lnTo>
                    <a:pt x="378424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409706" y="1714299"/>
              <a:ext cx="1128395" cy="1445895"/>
            </a:xfrm>
            <a:custGeom>
              <a:avLst/>
              <a:gdLst/>
              <a:ahLst/>
              <a:cxnLst/>
              <a:rect l="l" t="t" r="r" b="b"/>
              <a:pathLst>
                <a:path w="1128395" h="1445895">
                  <a:moveTo>
                    <a:pt x="0" y="0"/>
                  </a:moveTo>
                  <a:lnTo>
                    <a:pt x="1128094" y="0"/>
                  </a:lnTo>
                  <a:lnTo>
                    <a:pt x="1128094" y="1445852"/>
                  </a:lnTo>
                  <a:lnTo>
                    <a:pt x="0" y="144585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309452" y="2739043"/>
              <a:ext cx="353695" cy="421640"/>
            </a:xfrm>
            <a:custGeom>
              <a:avLst/>
              <a:gdLst/>
              <a:ahLst/>
              <a:cxnLst/>
              <a:rect l="l" t="t" r="r" b="b"/>
              <a:pathLst>
                <a:path w="353695" h="421639">
                  <a:moveTo>
                    <a:pt x="0" y="0"/>
                  </a:moveTo>
                  <a:lnTo>
                    <a:pt x="353142" y="0"/>
                  </a:lnTo>
                  <a:lnTo>
                    <a:pt x="353142" y="421108"/>
                  </a:lnTo>
                  <a:lnTo>
                    <a:pt x="0" y="42110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4523076" y="998665"/>
            <a:ext cx="2040889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Arial"/>
                <a:cs typeface="Arial"/>
              </a:rPr>
              <a:t>Object</a:t>
            </a:r>
            <a:r>
              <a:rPr dirty="0" sz="2000" spc="-80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743622" y="1607899"/>
            <a:ext cx="2242820" cy="1682114"/>
            <a:chOff x="6743622" y="1607899"/>
            <a:chExt cx="2242820" cy="1682114"/>
          </a:xfrm>
        </p:grpSpPr>
        <p:sp>
          <p:nvSpPr>
            <p:cNvPr id="19" name="object 19"/>
            <p:cNvSpPr/>
            <p:nvPr/>
          </p:nvSpPr>
          <p:spPr>
            <a:xfrm>
              <a:off x="6743622" y="1607899"/>
              <a:ext cx="2242359" cy="16817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921687" y="2080605"/>
              <a:ext cx="681990" cy="726440"/>
            </a:xfrm>
            <a:custGeom>
              <a:avLst/>
              <a:gdLst/>
              <a:ahLst/>
              <a:cxnLst/>
              <a:rect l="l" t="t" r="r" b="b"/>
              <a:pathLst>
                <a:path w="681990" h="726439">
                  <a:moveTo>
                    <a:pt x="229359" y="725813"/>
                  </a:moveTo>
                  <a:lnTo>
                    <a:pt x="160241" y="584420"/>
                  </a:lnTo>
                  <a:lnTo>
                    <a:pt x="0" y="521575"/>
                  </a:lnTo>
                  <a:lnTo>
                    <a:pt x="15704" y="399044"/>
                  </a:lnTo>
                  <a:lnTo>
                    <a:pt x="109970" y="307921"/>
                  </a:lnTo>
                  <a:lnTo>
                    <a:pt x="179088" y="377052"/>
                  </a:lnTo>
                  <a:lnTo>
                    <a:pt x="144523" y="273355"/>
                  </a:lnTo>
                  <a:lnTo>
                    <a:pt x="131962" y="81692"/>
                  </a:lnTo>
                  <a:lnTo>
                    <a:pt x="185376" y="56557"/>
                  </a:lnTo>
                  <a:lnTo>
                    <a:pt x="263924" y="131962"/>
                  </a:lnTo>
                  <a:lnTo>
                    <a:pt x="367608" y="106827"/>
                  </a:lnTo>
                  <a:lnTo>
                    <a:pt x="392743" y="3143"/>
                  </a:lnTo>
                  <a:lnTo>
                    <a:pt x="471306" y="0"/>
                  </a:lnTo>
                  <a:lnTo>
                    <a:pt x="549855" y="405317"/>
                  </a:lnTo>
                  <a:lnTo>
                    <a:pt x="615829" y="499584"/>
                  </a:lnTo>
                  <a:lnTo>
                    <a:pt x="590694" y="565572"/>
                  </a:lnTo>
                  <a:lnTo>
                    <a:pt x="678674" y="640977"/>
                  </a:lnTo>
                  <a:lnTo>
                    <a:pt x="681817" y="719526"/>
                  </a:lnTo>
                  <a:lnTo>
                    <a:pt x="229359" y="725813"/>
                  </a:lnTo>
                  <a:close/>
                </a:path>
              </a:pathLst>
            </a:custGeom>
            <a:solidFill>
              <a:srgbClr val="F4CCCC">
                <a:alpha val="5394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921687" y="2080605"/>
              <a:ext cx="681990" cy="726440"/>
            </a:xfrm>
            <a:custGeom>
              <a:avLst/>
              <a:gdLst/>
              <a:ahLst/>
              <a:cxnLst/>
              <a:rect l="l" t="t" r="r" b="b"/>
              <a:pathLst>
                <a:path w="681990" h="726439">
                  <a:moveTo>
                    <a:pt x="263924" y="131962"/>
                  </a:moveTo>
                  <a:lnTo>
                    <a:pt x="185376" y="56557"/>
                  </a:lnTo>
                  <a:lnTo>
                    <a:pt x="131962" y="81692"/>
                  </a:lnTo>
                  <a:lnTo>
                    <a:pt x="144523" y="273355"/>
                  </a:lnTo>
                  <a:lnTo>
                    <a:pt x="179088" y="377052"/>
                  </a:lnTo>
                  <a:lnTo>
                    <a:pt x="109970" y="307921"/>
                  </a:lnTo>
                  <a:lnTo>
                    <a:pt x="15704" y="399044"/>
                  </a:lnTo>
                  <a:lnTo>
                    <a:pt x="0" y="521575"/>
                  </a:lnTo>
                  <a:lnTo>
                    <a:pt x="160241" y="584420"/>
                  </a:lnTo>
                  <a:lnTo>
                    <a:pt x="229359" y="725813"/>
                  </a:lnTo>
                  <a:lnTo>
                    <a:pt x="681817" y="719526"/>
                  </a:lnTo>
                  <a:lnTo>
                    <a:pt x="678674" y="640977"/>
                  </a:lnTo>
                  <a:lnTo>
                    <a:pt x="590694" y="565572"/>
                  </a:lnTo>
                  <a:lnTo>
                    <a:pt x="615829" y="499584"/>
                  </a:lnTo>
                  <a:lnTo>
                    <a:pt x="549855" y="405317"/>
                  </a:lnTo>
                  <a:lnTo>
                    <a:pt x="471306" y="0"/>
                  </a:lnTo>
                  <a:lnTo>
                    <a:pt x="392743" y="3143"/>
                  </a:lnTo>
                  <a:lnTo>
                    <a:pt x="367608" y="106827"/>
                  </a:lnTo>
                  <a:lnTo>
                    <a:pt x="263924" y="131962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389850" y="2046039"/>
              <a:ext cx="427355" cy="584835"/>
            </a:xfrm>
            <a:custGeom>
              <a:avLst/>
              <a:gdLst/>
              <a:ahLst/>
              <a:cxnLst/>
              <a:rect l="l" t="t" r="r" b="b"/>
              <a:pathLst>
                <a:path w="427354" h="584835">
                  <a:moveTo>
                    <a:pt x="131962" y="584420"/>
                  </a:moveTo>
                  <a:lnTo>
                    <a:pt x="147667" y="537294"/>
                  </a:lnTo>
                  <a:lnTo>
                    <a:pt x="84835" y="449314"/>
                  </a:lnTo>
                  <a:lnTo>
                    <a:pt x="0" y="62844"/>
                  </a:lnTo>
                  <a:lnTo>
                    <a:pt x="122531" y="97410"/>
                  </a:lnTo>
                  <a:lnTo>
                    <a:pt x="210511" y="84835"/>
                  </a:lnTo>
                  <a:lnTo>
                    <a:pt x="276499" y="0"/>
                  </a:lnTo>
                  <a:lnTo>
                    <a:pt x="311051" y="6287"/>
                  </a:lnTo>
                  <a:lnTo>
                    <a:pt x="336186" y="147680"/>
                  </a:lnTo>
                  <a:lnTo>
                    <a:pt x="336186" y="311065"/>
                  </a:lnTo>
                  <a:lnTo>
                    <a:pt x="389613" y="443027"/>
                  </a:lnTo>
                  <a:lnTo>
                    <a:pt x="427309" y="540438"/>
                  </a:lnTo>
                  <a:lnTo>
                    <a:pt x="298491" y="565573"/>
                  </a:lnTo>
                  <a:lnTo>
                    <a:pt x="131962" y="584420"/>
                  </a:lnTo>
                  <a:close/>
                </a:path>
              </a:pathLst>
            </a:custGeom>
            <a:solidFill>
              <a:srgbClr val="F4CCCC">
                <a:alpha val="5394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389850" y="2046039"/>
              <a:ext cx="427355" cy="584835"/>
            </a:xfrm>
            <a:custGeom>
              <a:avLst/>
              <a:gdLst/>
              <a:ahLst/>
              <a:cxnLst/>
              <a:rect l="l" t="t" r="r" b="b"/>
              <a:pathLst>
                <a:path w="427354" h="584835">
                  <a:moveTo>
                    <a:pt x="122531" y="97410"/>
                  </a:moveTo>
                  <a:lnTo>
                    <a:pt x="210511" y="84835"/>
                  </a:lnTo>
                  <a:lnTo>
                    <a:pt x="276499" y="0"/>
                  </a:lnTo>
                  <a:lnTo>
                    <a:pt x="311051" y="6287"/>
                  </a:lnTo>
                  <a:lnTo>
                    <a:pt x="336186" y="147680"/>
                  </a:lnTo>
                  <a:lnTo>
                    <a:pt x="336186" y="311065"/>
                  </a:lnTo>
                  <a:lnTo>
                    <a:pt x="389613" y="443027"/>
                  </a:lnTo>
                  <a:lnTo>
                    <a:pt x="427309" y="540438"/>
                  </a:lnTo>
                  <a:lnTo>
                    <a:pt x="298491" y="565573"/>
                  </a:lnTo>
                  <a:lnTo>
                    <a:pt x="131962" y="584420"/>
                  </a:lnTo>
                  <a:lnTo>
                    <a:pt x="147667" y="537294"/>
                  </a:lnTo>
                  <a:lnTo>
                    <a:pt x="84835" y="449314"/>
                  </a:lnTo>
                  <a:lnTo>
                    <a:pt x="0" y="62844"/>
                  </a:lnTo>
                  <a:lnTo>
                    <a:pt x="122531" y="9741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751186" y="1703565"/>
              <a:ext cx="1052830" cy="1414145"/>
            </a:xfrm>
            <a:custGeom>
              <a:avLst/>
              <a:gdLst/>
              <a:ahLst/>
              <a:cxnLst/>
              <a:rect l="l" t="t" r="r" b="b"/>
              <a:pathLst>
                <a:path w="1052829" h="1414145">
                  <a:moveTo>
                    <a:pt x="452444" y="1413918"/>
                  </a:moveTo>
                  <a:lnTo>
                    <a:pt x="241932" y="1344787"/>
                  </a:lnTo>
                  <a:lnTo>
                    <a:pt x="65973" y="1247390"/>
                  </a:lnTo>
                  <a:lnTo>
                    <a:pt x="141378" y="860920"/>
                  </a:lnTo>
                  <a:lnTo>
                    <a:pt x="72260" y="716383"/>
                  </a:lnTo>
                  <a:lnTo>
                    <a:pt x="150809" y="496441"/>
                  </a:lnTo>
                  <a:lnTo>
                    <a:pt x="0" y="336200"/>
                  </a:lnTo>
                  <a:lnTo>
                    <a:pt x="207366" y="6287"/>
                  </a:lnTo>
                  <a:lnTo>
                    <a:pt x="364464" y="0"/>
                  </a:lnTo>
                  <a:lnTo>
                    <a:pt x="694377" y="100540"/>
                  </a:lnTo>
                  <a:lnTo>
                    <a:pt x="776070" y="351904"/>
                  </a:lnTo>
                  <a:lnTo>
                    <a:pt x="688104" y="487010"/>
                  </a:lnTo>
                  <a:lnTo>
                    <a:pt x="1052569" y="1137419"/>
                  </a:lnTo>
                  <a:lnTo>
                    <a:pt x="992881" y="1363634"/>
                  </a:lnTo>
                  <a:lnTo>
                    <a:pt x="452444" y="1413918"/>
                  </a:lnTo>
                  <a:close/>
                </a:path>
              </a:pathLst>
            </a:custGeom>
            <a:solidFill>
              <a:srgbClr val="C9DAF7">
                <a:alpha val="477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751186" y="1703565"/>
              <a:ext cx="1052830" cy="1414145"/>
            </a:xfrm>
            <a:custGeom>
              <a:avLst/>
              <a:gdLst/>
              <a:ahLst/>
              <a:cxnLst/>
              <a:rect l="l" t="t" r="r" b="b"/>
              <a:pathLst>
                <a:path w="1052829" h="1414145">
                  <a:moveTo>
                    <a:pt x="364464" y="0"/>
                  </a:moveTo>
                  <a:lnTo>
                    <a:pt x="694377" y="100540"/>
                  </a:lnTo>
                  <a:lnTo>
                    <a:pt x="776070" y="351904"/>
                  </a:lnTo>
                  <a:lnTo>
                    <a:pt x="688104" y="487010"/>
                  </a:lnTo>
                  <a:lnTo>
                    <a:pt x="1052569" y="1137419"/>
                  </a:lnTo>
                  <a:lnTo>
                    <a:pt x="992881" y="1363634"/>
                  </a:lnTo>
                  <a:lnTo>
                    <a:pt x="452444" y="1413918"/>
                  </a:lnTo>
                  <a:lnTo>
                    <a:pt x="241932" y="1344787"/>
                  </a:lnTo>
                  <a:lnTo>
                    <a:pt x="65973" y="1247390"/>
                  </a:lnTo>
                  <a:lnTo>
                    <a:pt x="141378" y="860920"/>
                  </a:lnTo>
                  <a:lnTo>
                    <a:pt x="72260" y="716383"/>
                  </a:lnTo>
                  <a:lnTo>
                    <a:pt x="150809" y="496441"/>
                  </a:lnTo>
                  <a:lnTo>
                    <a:pt x="0" y="336200"/>
                  </a:lnTo>
                  <a:lnTo>
                    <a:pt x="207366" y="6287"/>
                  </a:lnTo>
                  <a:lnTo>
                    <a:pt x="364464" y="0"/>
                  </a:lnTo>
                  <a:close/>
                </a:path>
              </a:pathLst>
            </a:custGeom>
            <a:ln w="380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660062" y="2784428"/>
              <a:ext cx="327025" cy="339725"/>
            </a:xfrm>
            <a:custGeom>
              <a:avLst/>
              <a:gdLst/>
              <a:ahLst/>
              <a:cxnLst/>
              <a:rect l="l" t="t" r="r" b="b"/>
              <a:pathLst>
                <a:path w="327025" h="339725">
                  <a:moveTo>
                    <a:pt x="241933" y="339330"/>
                  </a:moveTo>
                  <a:lnTo>
                    <a:pt x="0" y="295347"/>
                  </a:lnTo>
                  <a:lnTo>
                    <a:pt x="69117" y="160241"/>
                  </a:lnTo>
                  <a:lnTo>
                    <a:pt x="34565" y="100540"/>
                  </a:lnTo>
                  <a:lnTo>
                    <a:pt x="75405" y="0"/>
                  </a:lnTo>
                  <a:lnTo>
                    <a:pt x="194806" y="0"/>
                  </a:lnTo>
                  <a:lnTo>
                    <a:pt x="219942" y="97396"/>
                  </a:lnTo>
                  <a:lnTo>
                    <a:pt x="188519" y="169671"/>
                  </a:lnTo>
                  <a:lnTo>
                    <a:pt x="248219" y="191663"/>
                  </a:lnTo>
                  <a:lnTo>
                    <a:pt x="295346" y="169671"/>
                  </a:lnTo>
                  <a:lnTo>
                    <a:pt x="326769" y="248220"/>
                  </a:lnTo>
                  <a:lnTo>
                    <a:pt x="241933" y="339330"/>
                  </a:lnTo>
                  <a:close/>
                </a:path>
              </a:pathLst>
            </a:custGeom>
            <a:solidFill>
              <a:srgbClr val="93C47D">
                <a:alpha val="5394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660062" y="2784428"/>
              <a:ext cx="327025" cy="339725"/>
            </a:xfrm>
            <a:custGeom>
              <a:avLst/>
              <a:gdLst/>
              <a:ahLst/>
              <a:cxnLst/>
              <a:rect l="l" t="t" r="r" b="b"/>
              <a:pathLst>
                <a:path w="327025" h="339725">
                  <a:moveTo>
                    <a:pt x="0" y="295347"/>
                  </a:moveTo>
                  <a:lnTo>
                    <a:pt x="69117" y="160241"/>
                  </a:lnTo>
                  <a:lnTo>
                    <a:pt x="34565" y="100540"/>
                  </a:lnTo>
                  <a:lnTo>
                    <a:pt x="75405" y="0"/>
                  </a:lnTo>
                  <a:lnTo>
                    <a:pt x="194806" y="0"/>
                  </a:lnTo>
                  <a:lnTo>
                    <a:pt x="219942" y="97396"/>
                  </a:lnTo>
                  <a:lnTo>
                    <a:pt x="188519" y="169671"/>
                  </a:lnTo>
                  <a:lnTo>
                    <a:pt x="248219" y="191663"/>
                  </a:lnTo>
                  <a:lnTo>
                    <a:pt x="295346" y="169671"/>
                  </a:lnTo>
                  <a:lnTo>
                    <a:pt x="326769" y="248220"/>
                  </a:lnTo>
                  <a:lnTo>
                    <a:pt x="241933" y="339330"/>
                  </a:lnTo>
                  <a:lnTo>
                    <a:pt x="0" y="295347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7005301" y="846265"/>
            <a:ext cx="170180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2385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Arial"/>
                <a:cs typeface="Arial"/>
              </a:rPr>
              <a:t>Instance  Segmentation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12250" y="3414631"/>
            <a:ext cx="1905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CAT</a:t>
            </a:r>
            <a:r>
              <a:rPr dirty="0" sz="1800" spc="-5">
                <a:latin typeface="Arial"/>
                <a:cs typeface="Arial"/>
              </a:rPr>
              <a:t>, </a:t>
            </a:r>
            <a:r>
              <a:rPr dirty="0" sz="1800" spc="-5">
                <a:solidFill>
                  <a:srgbClr val="4A86E7"/>
                </a:solidFill>
                <a:latin typeface="Arial"/>
                <a:cs typeface="Arial"/>
              </a:rPr>
              <a:t>DOG</a:t>
            </a:r>
            <a:r>
              <a:rPr dirty="0" sz="1800" spc="-5">
                <a:latin typeface="Arial"/>
                <a:cs typeface="Arial"/>
              </a:rPr>
              <a:t>,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FF00"/>
                </a:solidFill>
                <a:latin typeface="Arial"/>
                <a:cs typeface="Arial"/>
              </a:rPr>
              <a:t>DUCK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41724" y="3856775"/>
            <a:ext cx="4124960" cy="352425"/>
          </a:xfrm>
          <a:custGeom>
            <a:avLst/>
            <a:gdLst/>
            <a:ahLst/>
            <a:cxnLst/>
            <a:rect l="l" t="t" r="r" b="b"/>
            <a:pathLst>
              <a:path w="4124960" h="352425">
                <a:moveTo>
                  <a:pt x="4124399" y="0"/>
                </a:moveTo>
                <a:lnTo>
                  <a:pt x="4118391" y="40343"/>
                </a:lnTo>
                <a:lnTo>
                  <a:pt x="4101277" y="77378"/>
                </a:lnTo>
                <a:lnTo>
                  <a:pt x="4074421" y="110047"/>
                </a:lnTo>
                <a:lnTo>
                  <a:pt x="4039191" y="137295"/>
                </a:lnTo>
                <a:lnTo>
                  <a:pt x="3996950" y="158066"/>
                </a:lnTo>
                <a:lnTo>
                  <a:pt x="3949066" y="171303"/>
                </a:lnTo>
                <a:lnTo>
                  <a:pt x="3896903" y="175949"/>
                </a:lnTo>
                <a:lnTo>
                  <a:pt x="2289696" y="175949"/>
                </a:lnTo>
                <a:lnTo>
                  <a:pt x="2237533" y="180596"/>
                </a:lnTo>
                <a:lnTo>
                  <a:pt x="2189649" y="193833"/>
                </a:lnTo>
                <a:lnTo>
                  <a:pt x="2147408" y="214604"/>
                </a:lnTo>
                <a:lnTo>
                  <a:pt x="2112178" y="241852"/>
                </a:lnTo>
                <a:lnTo>
                  <a:pt x="2085322" y="274521"/>
                </a:lnTo>
                <a:lnTo>
                  <a:pt x="2068208" y="311556"/>
                </a:lnTo>
                <a:lnTo>
                  <a:pt x="2062199" y="351899"/>
                </a:lnTo>
                <a:lnTo>
                  <a:pt x="2056191" y="311556"/>
                </a:lnTo>
                <a:lnTo>
                  <a:pt x="2039076" y="274521"/>
                </a:lnTo>
                <a:lnTo>
                  <a:pt x="2012221" y="241852"/>
                </a:lnTo>
                <a:lnTo>
                  <a:pt x="1976990" y="214604"/>
                </a:lnTo>
                <a:lnTo>
                  <a:pt x="1934750" y="193833"/>
                </a:lnTo>
                <a:lnTo>
                  <a:pt x="1886866" y="180596"/>
                </a:lnTo>
                <a:lnTo>
                  <a:pt x="1834703" y="175949"/>
                </a:lnTo>
                <a:lnTo>
                  <a:pt x="227496" y="175949"/>
                </a:lnTo>
                <a:lnTo>
                  <a:pt x="175333" y="171303"/>
                </a:lnTo>
                <a:lnTo>
                  <a:pt x="127449" y="158066"/>
                </a:lnTo>
                <a:lnTo>
                  <a:pt x="85208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764650" y="4274588"/>
            <a:ext cx="10414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Single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object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514074" y="3856775"/>
            <a:ext cx="4436110" cy="352425"/>
          </a:xfrm>
          <a:custGeom>
            <a:avLst/>
            <a:gdLst/>
            <a:ahLst/>
            <a:cxnLst/>
            <a:rect l="l" t="t" r="r" b="b"/>
            <a:pathLst>
              <a:path w="4436109" h="352425">
                <a:moveTo>
                  <a:pt x="4435499" y="0"/>
                </a:moveTo>
                <a:lnTo>
                  <a:pt x="4429491" y="40343"/>
                </a:lnTo>
                <a:lnTo>
                  <a:pt x="4412376" y="77378"/>
                </a:lnTo>
                <a:lnTo>
                  <a:pt x="4385521" y="110047"/>
                </a:lnTo>
                <a:lnTo>
                  <a:pt x="4350290" y="137295"/>
                </a:lnTo>
                <a:lnTo>
                  <a:pt x="4308050" y="158066"/>
                </a:lnTo>
                <a:lnTo>
                  <a:pt x="4260166" y="171303"/>
                </a:lnTo>
                <a:lnTo>
                  <a:pt x="4208003" y="175949"/>
                </a:lnTo>
                <a:lnTo>
                  <a:pt x="2445245" y="175949"/>
                </a:lnTo>
                <a:lnTo>
                  <a:pt x="2393083" y="180596"/>
                </a:lnTo>
                <a:lnTo>
                  <a:pt x="2345199" y="193833"/>
                </a:lnTo>
                <a:lnTo>
                  <a:pt x="2302959" y="214604"/>
                </a:lnTo>
                <a:lnTo>
                  <a:pt x="2267728" y="241852"/>
                </a:lnTo>
                <a:lnTo>
                  <a:pt x="2240873" y="274521"/>
                </a:lnTo>
                <a:lnTo>
                  <a:pt x="2223758" y="311556"/>
                </a:lnTo>
                <a:lnTo>
                  <a:pt x="2217749" y="351899"/>
                </a:lnTo>
                <a:lnTo>
                  <a:pt x="2211741" y="311556"/>
                </a:lnTo>
                <a:lnTo>
                  <a:pt x="2194626" y="274521"/>
                </a:lnTo>
                <a:lnTo>
                  <a:pt x="2167771" y="241852"/>
                </a:lnTo>
                <a:lnTo>
                  <a:pt x="2132540" y="214604"/>
                </a:lnTo>
                <a:lnTo>
                  <a:pt x="2090300" y="193833"/>
                </a:lnTo>
                <a:lnTo>
                  <a:pt x="2042416" y="180596"/>
                </a:lnTo>
                <a:lnTo>
                  <a:pt x="1990253" y="175949"/>
                </a:lnTo>
                <a:lnTo>
                  <a:pt x="227496" y="175949"/>
                </a:lnTo>
                <a:lnTo>
                  <a:pt x="175333" y="171303"/>
                </a:lnTo>
                <a:lnTo>
                  <a:pt x="127449" y="158066"/>
                </a:lnTo>
                <a:lnTo>
                  <a:pt x="85208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6085149" y="4263263"/>
            <a:ext cx="12509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Multiple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objects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786957" y="4713450"/>
            <a:ext cx="217804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 sz="2000">
                <a:solidFill>
                  <a:srgbClr val="FFFFFF"/>
                </a:solidFill>
                <a:latin typeface="Arial"/>
                <a:cs typeface="Arial"/>
              </a:rPr>
              <a:t>1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25400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Faster</a:t>
            </a:r>
            <a:r>
              <a:rPr dirty="0" sz="3000" spc="-95"/>
              <a:t> </a:t>
            </a:r>
            <a:r>
              <a:rPr dirty="0" sz="3000" spc="-5"/>
              <a:t>R-CNN: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808615" y="574024"/>
            <a:ext cx="3801110" cy="3877310"/>
            <a:chOff x="808615" y="574024"/>
            <a:chExt cx="3801110" cy="3877310"/>
          </a:xfrm>
        </p:grpSpPr>
        <p:sp>
          <p:nvSpPr>
            <p:cNvPr id="4" name="object 4"/>
            <p:cNvSpPr/>
            <p:nvPr/>
          </p:nvSpPr>
          <p:spPr>
            <a:xfrm>
              <a:off x="808615" y="778074"/>
              <a:ext cx="3382434" cy="36732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761750" y="574024"/>
              <a:ext cx="848360" cy="416559"/>
            </a:xfrm>
            <a:custGeom>
              <a:avLst/>
              <a:gdLst/>
              <a:ahLst/>
              <a:cxnLst/>
              <a:rect l="l" t="t" r="r" b="b"/>
              <a:pathLst>
                <a:path w="848360" h="416559">
                  <a:moveTo>
                    <a:pt x="847799" y="416099"/>
                  </a:moveTo>
                  <a:lnTo>
                    <a:pt x="0" y="416099"/>
                  </a:lnTo>
                  <a:lnTo>
                    <a:pt x="0" y="0"/>
                  </a:lnTo>
                  <a:lnTo>
                    <a:pt x="847799" y="0"/>
                  </a:lnTo>
                  <a:lnTo>
                    <a:pt x="847799" y="41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217150" y="367755"/>
            <a:ext cx="3550920" cy="306197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610235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latin typeface="Arial"/>
                <a:cs typeface="Arial"/>
              </a:rPr>
              <a:t>Insert </a:t>
            </a:r>
            <a:r>
              <a:rPr dirty="0" sz="1800">
                <a:latin typeface="Arial"/>
                <a:cs typeface="Arial"/>
              </a:rPr>
              <a:t>a </a:t>
            </a:r>
            <a:r>
              <a:rPr dirty="0" sz="1800" spc="-5" b="1">
                <a:latin typeface="Arial"/>
                <a:cs typeface="Arial"/>
              </a:rPr>
              <a:t>Region Proposal  Network </a:t>
            </a:r>
            <a:r>
              <a:rPr dirty="0" sz="1800" b="1">
                <a:latin typeface="Arial"/>
                <a:cs typeface="Arial"/>
              </a:rPr>
              <a:t>(RPN) </a:t>
            </a:r>
            <a:r>
              <a:rPr dirty="0" sz="1800" spc="-5">
                <a:latin typeface="Arial"/>
                <a:cs typeface="Arial"/>
              </a:rPr>
              <a:t>after the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last  </a:t>
            </a:r>
            <a:r>
              <a:rPr dirty="0" sz="1800">
                <a:latin typeface="Arial"/>
                <a:cs typeface="Arial"/>
              </a:rPr>
              <a:t>convolutional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Arial"/>
              <a:cs typeface="Arial"/>
            </a:endParaRPr>
          </a:p>
          <a:p>
            <a:pPr algn="just" marL="12700" marR="446405">
              <a:lnSpc>
                <a:spcPct val="100699"/>
              </a:lnSpc>
            </a:pPr>
            <a:r>
              <a:rPr dirty="0" sz="1800" spc="-5">
                <a:latin typeface="Arial"/>
                <a:cs typeface="Arial"/>
              </a:rPr>
              <a:t>RPN trained to produce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region  </a:t>
            </a:r>
            <a:r>
              <a:rPr dirty="0" sz="1800" spc="-5">
                <a:latin typeface="Arial"/>
                <a:cs typeface="Arial"/>
              </a:rPr>
              <a:t>proposals directly; no need for  external </a:t>
            </a:r>
            <a:r>
              <a:rPr dirty="0" sz="1800">
                <a:latin typeface="Arial"/>
                <a:cs typeface="Arial"/>
              </a:rPr>
              <a:t>region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proposals!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dirty="0" sz="1800" spc="-5">
                <a:latin typeface="Arial"/>
                <a:cs typeface="Arial"/>
              </a:rPr>
              <a:t>After RPN, use RoI Pooling and an  upstream </a:t>
            </a:r>
            <a:r>
              <a:rPr dirty="0" sz="1800">
                <a:latin typeface="Arial"/>
                <a:cs typeface="Arial"/>
              </a:rPr>
              <a:t>classifier </a:t>
            </a:r>
            <a:r>
              <a:rPr dirty="0" sz="1800" spc="-5">
                <a:latin typeface="Arial"/>
                <a:cs typeface="Arial"/>
              </a:rPr>
              <a:t>and bbox  </a:t>
            </a:r>
            <a:r>
              <a:rPr dirty="0" sz="1800">
                <a:latin typeface="Arial"/>
                <a:cs typeface="Arial"/>
              </a:rPr>
              <a:t>regressor </a:t>
            </a:r>
            <a:r>
              <a:rPr dirty="0" sz="1800" spc="-5">
                <a:latin typeface="Arial"/>
                <a:cs typeface="Arial"/>
              </a:rPr>
              <a:t>just like Fast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R-CNN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78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988550" y="3862687"/>
            <a:ext cx="3408045" cy="7073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dirty="0" sz="1100" spc="-5">
                <a:latin typeface="Verdana"/>
                <a:cs typeface="Verdana"/>
              </a:rPr>
              <a:t>Ren et al, </a:t>
            </a:r>
            <a:r>
              <a:rPr dirty="0" sz="1100">
                <a:latin typeface="Arial"/>
                <a:cs typeface="Arial"/>
              </a:rPr>
              <a:t>“Faster </a:t>
            </a:r>
            <a:r>
              <a:rPr dirty="0" sz="1100" spc="-5">
                <a:latin typeface="Arial"/>
                <a:cs typeface="Arial"/>
              </a:rPr>
              <a:t>R-CNN: Towards Real-Time</a:t>
            </a:r>
            <a:r>
              <a:rPr dirty="0" sz="1100" spc="-155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Object  Detection with Region Proposal Networks”, NIPS</a:t>
            </a:r>
            <a:r>
              <a:rPr dirty="0" sz="1100" spc="-65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2015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Arial"/>
                <a:cs typeface="Arial"/>
              </a:rPr>
              <a:t>Slide </a:t>
            </a:r>
            <a:r>
              <a:rPr dirty="0" sz="1100">
                <a:latin typeface="Arial"/>
                <a:cs typeface="Arial"/>
              </a:rPr>
              <a:t>credit: </a:t>
            </a:r>
            <a:r>
              <a:rPr dirty="0" sz="1100" spc="-5">
                <a:latin typeface="Arial"/>
                <a:cs typeface="Arial"/>
              </a:rPr>
              <a:t>Ross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Girschick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9576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Faster R-CNN: Region </a:t>
            </a:r>
            <a:r>
              <a:rPr dirty="0" sz="3000" spc="-10"/>
              <a:t>Proposal</a:t>
            </a:r>
            <a:r>
              <a:rPr dirty="0" sz="3000" spc="-90"/>
              <a:t> </a:t>
            </a:r>
            <a:r>
              <a:rPr dirty="0" sz="3000" spc="-5"/>
              <a:t>Network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5593324" y="752375"/>
            <a:ext cx="3177844" cy="3325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59725" y="812613"/>
            <a:ext cx="32118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Slide </a:t>
            </a:r>
            <a:r>
              <a:rPr dirty="0" sz="1400">
                <a:latin typeface="Arial"/>
                <a:cs typeface="Arial"/>
              </a:rPr>
              <a:t>a small </a:t>
            </a:r>
            <a:r>
              <a:rPr dirty="0" sz="1400" spc="-5">
                <a:latin typeface="Arial"/>
                <a:cs typeface="Arial"/>
              </a:rPr>
              <a:t>window on the feature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78</a:t>
            </a:fld>
            <a:endParaRPr sz="2000"/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9725" y="1441263"/>
            <a:ext cx="2912745" cy="657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Build </a:t>
            </a:r>
            <a:r>
              <a:rPr dirty="0" sz="1400">
                <a:latin typeface="Arial"/>
                <a:cs typeface="Arial"/>
              </a:rPr>
              <a:t>a small </a:t>
            </a:r>
            <a:r>
              <a:rPr dirty="0" sz="1400" spc="-5">
                <a:latin typeface="Arial"/>
                <a:cs typeface="Arial"/>
              </a:rPr>
              <a:t>network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for:</a:t>
            </a:r>
            <a:endParaRPr sz="1400">
              <a:latin typeface="Arial"/>
              <a:cs typeface="Arial"/>
            </a:endParaRPr>
          </a:p>
          <a:p>
            <a:pPr marL="123825" indent="-111760">
              <a:lnSpc>
                <a:spcPts val="1650"/>
              </a:lnSpc>
              <a:buChar char="•"/>
              <a:tabLst>
                <a:tab pos="124460" algn="l"/>
              </a:tabLst>
            </a:pPr>
            <a:r>
              <a:rPr dirty="0" sz="1400">
                <a:latin typeface="Arial"/>
                <a:cs typeface="Arial"/>
              </a:rPr>
              <a:t>classifying </a:t>
            </a:r>
            <a:r>
              <a:rPr dirty="0" sz="1400" spc="-5">
                <a:latin typeface="Arial"/>
                <a:cs typeface="Arial"/>
              </a:rPr>
              <a:t>object or not-object,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123825" indent="-111760">
              <a:lnSpc>
                <a:spcPts val="1664"/>
              </a:lnSpc>
              <a:buChar char="•"/>
              <a:tabLst>
                <a:tab pos="124460" algn="l"/>
              </a:tabLst>
            </a:pPr>
            <a:r>
              <a:rPr dirty="0" sz="1400">
                <a:latin typeface="Arial"/>
                <a:cs typeface="Arial"/>
              </a:rPr>
              <a:t>regressing </a:t>
            </a:r>
            <a:r>
              <a:rPr dirty="0" sz="1400" spc="-5">
                <a:latin typeface="Arial"/>
                <a:cs typeface="Arial"/>
              </a:rPr>
              <a:t>bbox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locations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725" y="2489012"/>
            <a:ext cx="4181475" cy="128651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19367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"/>
                <a:cs typeface="Arial"/>
              </a:rPr>
              <a:t>Position of the </a:t>
            </a:r>
            <a:r>
              <a:rPr dirty="0" sz="1400">
                <a:latin typeface="Arial"/>
                <a:cs typeface="Arial"/>
              </a:rPr>
              <a:t>sliding </a:t>
            </a:r>
            <a:r>
              <a:rPr dirty="0" sz="1400" spc="-5">
                <a:latin typeface="Arial"/>
                <a:cs typeface="Arial"/>
              </a:rPr>
              <a:t>window provides localization  information with </a:t>
            </a:r>
            <a:r>
              <a:rPr dirty="0" sz="1400">
                <a:latin typeface="Arial"/>
                <a:cs typeface="Arial"/>
              </a:rPr>
              <a:t>reference </a:t>
            </a:r>
            <a:r>
              <a:rPr dirty="0" sz="1400" spc="-5">
                <a:latin typeface="Arial"/>
                <a:cs typeface="Arial"/>
              </a:rPr>
              <a:t>to the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</a:pPr>
            <a:r>
              <a:rPr dirty="0" sz="1400" spc="-5">
                <a:latin typeface="Arial"/>
                <a:cs typeface="Arial"/>
              </a:rPr>
              <a:t>Box </a:t>
            </a:r>
            <a:r>
              <a:rPr dirty="0" sz="1400">
                <a:latin typeface="Arial"/>
                <a:cs typeface="Arial"/>
              </a:rPr>
              <a:t>regression </a:t>
            </a:r>
            <a:r>
              <a:rPr dirty="0" sz="1400" spc="-5">
                <a:latin typeface="Arial"/>
                <a:cs typeface="Arial"/>
              </a:rPr>
              <a:t>provides finer localization information  with </a:t>
            </a:r>
            <a:r>
              <a:rPr dirty="0" sz="1400">
                <a:latin typeface="Arial"/>
                <a:cs typeface="Arial"/>
              </a:rPr>
              <a:t>reference </a:t>
            </a:r>
            <a:r>
              <a:rPr dirty="0" sz="1400" spc="-5">
                <a:latin typeface="Arial"/>
                <a:cs typeface="Arial"/>
              </a:rPr>
              <a:t>to this </a:t>
            </a:r>
            <a:r>
              <a:rPr dirty="0" sz="1400">
                <a:latin typeface="Arial"/>
                <a:cs typeface="Arial"/>
              </a:rPr>
              <a:t>sliding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window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80425" y="2333762"/>
            <a:ext cx="8356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1 x 1</a:t>
            </a:r>
            <a:r>
              <a:rPr dirty="0" sz="1400" spc="-1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40975" y="1662012"/>
            <a:ext cx="8356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1 x 1</a:t>
            </a:r>
            <a:r>
              <a:rPr dirty="0" sz="1400" spc="-1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67750" y="1662012"/>
            <a:ext cx="8356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1 x 1</a:t>
            </a:r>
            <a:r>
              <a:rPr dirty="0" sz="1400" spc="-1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025" y="4333937"/>
            <a:ext cx="151257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Slide </a:t>
            </a:r>
            <a:r>
              <a:rPr dirty="0" sz="1100">
                <a:latin typeface="Arial"/>
                <a:cs typeface="Arial"/>
              </a:rPr>
              <a:t>credit: </a:t>
            </a:r>
            <a:r>
              <a:rPr dirty="0" sz="1100" spc="-5">
                <a:latin typeface="Arial"/>
                <a:cs typeface="Arial"/>
              </a:rPr>
              <a:t>Kaiming</a:t>
            </a:r>
            <a:r>
              <a:rPr dirty="0" sz="1100" spc="-90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He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36474" y="1239610"/>
            <a:ext cx="4796155" cy="2712085"/>
            <a:chOff x="4036474" y="1239610"/>
            <a:chExt cx="4796155" cy="2712085"/>
          </a:xfrm>
        </p:grpSpPr>
        <p:sp>
          <p:nvSpPr>
            <p:cNvPr id="3" name="object 3"/>
            <p:cNvSpPr/>
            <p:nvPr/>
          </p:nvSpPr>
          <p:spPr>
            <a:xfrm>
              <a:off x="4248349" y="1239610"/>
              <a:ext cx="4583699" cy="271202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036474" y="2057474"/>
              <a:ext cx="848360" cy="416559"/>
            </a:xfrm>
            <a:custGeom>
              <a:avLst/>
              <a:gdLst/>
              <a:ahLst/>
              <a:cxnLst/>
              <a:rect l="l" t="t" r="r" b="b"/>
              <a:pathLst>
                <a:path w="848360" h="416560">
                  <a:moveTo>
                    <a:pt x="847799" y="416099"/>
                  </a:moveTo>
                  <a:lnTo>
                    <a:pt x="0" y="416099"/>
                  </a:lnTo>
                  <a:lnTo>
                    <a:pt x="0" y="0"/>
                  </a:lnTo>
                  <a:lnTo>
                    <a:pt x="847799" y="0"/>
                  </a:lnTo>
                  <a:lnTo>
                    <a:pt x="847799" y="41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9576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Faster R-CNN: Region </a:t>
            </a:r>
            <a:r>
              <a:rPr dirty="0" sz="3000" spc="-10"/>
              <a:t>Proposal</a:t>
            </a:r>
            <a:r>
              <a:rPr dirty="0" sz="3000" spc="-90"/>
              <a:t> </a:t>
            </a:r>
            <a:r>
              <a:rPr dirty="0" sz="3000" spc="-5"/>
              <a:t>Network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78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9725" y="812613"/>
            <a:ext cx="3481070" cy="2543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Use </a:t>
            </a:r>
            <a:r>
              <a:rPr dirty="0" sz="1400" b="1">
                <a:latin typeface="Arial"/>
                <a:cs typeface="Arial"/>
              </a:rPr>
              <a:t>N </a:t>
            </a:r>
            <a:r>
              <a:rPr dirty="0" sz="1400" spc="-5" b="1">
                <a:latin typeface="Arial"/>
                <a:cs typeface="Arial"/>
              </a:rPr>
              <a:t>anchor boxes </a:t>
            </a:r>
            <a:r>
              <a:rPr dirty="0" sz="1400" spc="-5">
                <a:latin typeface="Arial"/>
                <a:cs typeface="Arial"/>
              </a:rPr>
              <a:t>at each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location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Arial"/>
              <a:cs typeface="Arial"/>
            </a:endParaRPr>
          </a:p>
          <a:p>
            <a:pPr marL="12700" marR="73660">
              <a:lnSpc>
                <a:spcPts val="1650"/>
              </a:lnSpc>
            </a:pPr>
            <a:r>
              <a:rPr dirty="0" sz="1400" spc="-5">
                <a:latin typeface="Arial"/>
                <a:cs typeface="Arial"/>
              </a:rPr>
              <a:t>Anchors are </a:t>
            </a:r>
            <a:r>
              <a:rPr dirty="0" sz="1400" b="1">
                <a:latin typeface="Arial"/>
                <a:cs typeface="Arial"/>
              </a:rPr>
              <a:t>translation </a:t>
            </a:r>
            <a:r>
              <a:rPr dirty="0" sz="1400" spc="-5" b="1">
                <a:latin typeface="Arial"/>
                <a:cs typeface="Arial"/>
              </a:rPr>
              <a:t>invariant</a:t>
            </a:r>
            <a:r>
              <a:rPr dirty="0" sz="1400" spc="-5">
                <a:latin typeface="Arial"/>
                <a:cs typeface="Arial"/>
              </a:rPr>
              <a:t>: use the  </a:t>
            </a:r>
            <a:r>
              <a:rPr dirty="0" sz="1400">
                <a:latin typeface="Arial"/>
                <a:cs typeface="Arial"/>
              </a:rPr>
              <a:t>same </a:t>
            </a:r>
            <a:r>
              <a:rPr dirty="0" sz="1400" spc="-5">
                <a:latin typeface="Arial"/>
                <a:cs typeface="Arial"/>
              </a:rPr>
              <a:t>ones at every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location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Regression gives offsets from anchor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boxes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Arial"/>
              <a:cs typeface="Arial"/>
            </a:endParaRPr>
          </a:p>
          <a:p>
            <a:pPr marL="12700" marR="15240">
              <a:lnSpc>
                <a:spcPts val="1650"/>
              </a:lnSpc>
            </a:pPr>
            <a:r>
              <a:rPr dirty="0" sz="1400" spc="-5">
                <a:latin typeface="Arial"/>
                <a:cs typeface="Arial"/>
              </a:rPr>
              <a:t>Classification gives the probability that each  </a:t>
            </a:r>
            <a:r>
              <a:rPr dirty="0" sz="1400">
                <a:latin typeface="Arial"/>
                <a:cs typeface="Arial"/>
              </a:rPr>
              <a:t>(regressed) </a:t>
            </a:r>
            <a:r>
              <a:rPr dirty="0" sz="1400" spc="-5">
                <a:latin typeface="Arial"/>
                <a:cs typeface="Arial"/>
              </a:rPr>
              <a:t>anchor </a:t>
            </a:r>
            <a:r>
              <a:rPr dirty="0" sz="1400">
                <a:latin typeface="Arial"/>
                <a:cs typeface="Arial"/>
              </a:rPr>
              <a:t>shows </a:t>
            </a:r>
            <a:r>
              <a:rPr dirty="0" sz="1400" spc="-5">
                <a:latin typeface="Arial"/>
                <a:cs typeface="Arial"/>
              </a:rPr>
              <a:t>an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object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0189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Faster R-CNN:</a:t>
            </a:r>
            <a:r>
              <a:rPr dirty="0" sz="3000" spc="-95"/>
              <a:t> </a:t>
            </a:r>
            <a:r>
              <a:rPr dirty="0" sz="3000" spc="-5"/>
              <a:t>Training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49825" y="642480"/>
            <a:ext cx="4796155" cy="3061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In the paper: Ugly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pipeline</a:t>
            </a:r>
            <a:endParaRPr sz="1800">
              <a:latin typeface="Arial"/>
              <a:cs typeface="Arial"/>
            </a:endParaRPr>
          </a:p>
          <a:p>
            <a:pPr marL="469900" marR="5080" indent="-304800">
              <a:lnSpc>
                <a:spcPct val="100699"/>
              </a:lnSpc>
              <a:buChar char="-"/>
              <a:tabLst>
                <a:tab pos="469265" algn="l"/>
                <a:tab pos="469900" algn="l"/>
              </a:tabLst>
            </a:pPr>
            <a:r>
              <a:rPr dirty="0" sz="1800" spc="-5">
                <a:latin typeface="Arial"/>
                <a:cs typeface="Arial"/>
              </a:rPr>
              <a:t>Use alternating optimization to train RPN,  then Fast R-CNN with RPN proposals,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dirty="0" sz="1800">
                <a:latin typeface="Arial"/>
                <a:cs typeface="Arial"/>
              </a:rPr>
              <a:t>More complex </a:t>
            </a:r>
            <a:r>
              <a:rPr dirty="0" sz="1800" spc="-5">
                <a:latin typeface="Arial"/>
                <a:cs typeface="Arial"/>
              </a:rPr>
              <a:t>than it has to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-"/>
            </a:pPr>
            <a:endParaRPr sz="1850">
              <a:latin typeface="Arial"/>
              <a:cs typeface="Arial"/>
            </a:endParaRPr>
          </a:p>
          <a:p>
            <a:pPr marL="12700" marR="1565910">
              <a:lnSpc>
                <a:spcPct val="100699"/>
              </a:lnSpc>
            </a:pPr>
            <a:r>
              <a:rPr dirty="0" sz="1800" spc="-5">
                <a:latin typeface="Arial"/>
                <a:cs typeface="Arial"/>
              </a:rPr>
              <a:t>Since publication: </a:t>
            </a:r>
            <a:r>
              <a:rPr dirty="0" sz="1800">
                <a:latin typeface="Arial"/>
                <a:cs typeface="Arial"/>
              </a:rPr>
              <a:t>Joint</a:t>
            </a:r>
            <a:r>
              <a:rPr dirty="0" sz="1800" spc="-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training!  One network, four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losses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dirty="0" sz="1800" spc="-5">
                <a:latin typeface="Arial"/>
                <a:cs typeface="Arial"/>
              </a:rPr>
              <a:t>RPN </a:t>
            </a:r>
            <a:r>
              <a:rPr dirty="0" sz="1800">
                <a:latin typeface="Arial"/>
                <a:cs typeface="Arial"/>
              </a:rPr>
              <a:t>classification (anchor </a:t>
            </a:r>
            <a:r>
              <a:rPr dirty="0" sz="1800" spc="-5">
                <a:latin typeface="Arial"/>
                <a:cs typeface="Arial"/>
              </a:rPr>
              <a:t>good </a:t>
            </a:r>
            <a:r>
              <a:rPr dirty="0" sz="1800">
                <a:latin typeface="Arial"/>
                <a:cs typeface="Arial"/>
              </a:rPr>
              <a:t>/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bad)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dirty="0" sz="1800" spc="-5">
                <a:latin typeface="Arial"/>
                <a:cs typeface="Arial"/>
              </a:rPr>
              <a:t>RPN </a:t>
            </a:r>
            <a:r>
              <a:rPr dirty="0" sz="1800">
                <a:latin typeface="Arial"/>
                <a:cs typeface="Arial"/>
              </a:rPr>
              <a:t>regression (anchor -&gt;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proposal)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dirty="0" sz="1800" spc="-5">
                <a:latin typeface="Arial"/>
                <a:cs typeface="Arial"/>
              </a:rPr>
              <a:t>Fast R-CNN </a:t>
            </a:r>
            <a:r>
              <a:rPr dirty="0" sz="1800">
                <a:latin typeface="Arial"/>
                <a:cs typeface="Arial"/>
              </a:rPr>
              <a:t>classification (over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classes)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dirty="0" sz="1800" spc="-5">
                <a:latin typeface="Arial"/>
                <a:cs typeface="Arial"/>
              </a:rPr>
              <a:t>Fast R-CNN </a:t>
            </a:r>
            <a:r>
              <a:rPr dirty="0" sz="1800">
                <a:latin typeface="Arial"/>
                <a:cs typeface="Arial"/>
              </a:rPr>
              <a:t>regression (proposal -&gt;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box)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31524" y="887974"/>
            <a:ext cx="3684270" cy="2952750"/>
            <a:chOff x="5331524" y="887974"/>
            <a:chExt cx="3684270" cy="2952750"/>
          </a:xfrm>
        </p:grpSpPr>
        <p:sp>
          <p:nvSpPr>
            <p:cNvPr id="5" name="object 5"/>
            <p:cNvSpPr/>
            <p:nvPr/>
          </p:nvSpPr>
          <p:spPr>
            <a:xfrm>
              <a:off x="5407797" y="958625"/>
              <a:ext cx="3607377" cy="28819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331524" y="887974"/>
              <a:ext cx="1437005" cy="416559"/>
            </a:xfrm>
            <a:custGeom>
              <a:avLst/>
              <a:gdLst/>
              <a:ahLst/>
              <a:cxnLst/>
              <a:rect l="l" t="t" r="r" b="b"/>
              <a:pathLst>
                <a:path w="1437004" h="416559">
                  <a:moveTo>
                    <a:pt x="1436399" y="416099"/>
                  </a:moveTo>
                  <a:lnTo>
                    <a:pt x="0" y="416099"/>
                  </a:lnTo>
                  <a:lnTo>
                    <a:pt x="0" y="0"/>
                  </a:lnTo>
                  <a:lnTo>
                    <a:pt x="1436399" y="0"/>
                  </a:lnTo>
                  <a:lnTo>
                    <a:pt x="1436399" y="41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73025" y="4333937"/>
            <a:ext cx="172275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Slide </a:t>
            </a:r>
            <a:r>
              <a:rPr dirty="0" sz="1100">
                <a:latin typeface="Arial"/>
                <a:cs typeface="Arial"/>
              </a:rPr>
              <a:t>credit: </a:t>
            </a:r>
            <a:r>
              <a:rPr dirty="0" sz="1100" spc="-5">
                <a:latin typeface="Arial"/>
                <a:cs typeface="Arial"/>
              </a:rPr>
              <a:t>Ross</a:t>
            </a:r>
            <a:r>
              <a:rPr dirty="0" sz="1100" spc="-90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Girschick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78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391541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Faster R-CNN:</a:t>
            </a:r>
            <a:r>
              <a:rPr dirty="0" sz="3000" spc="-95"/>
              <a:t> </a:t>
            </a:r>
            <a:r>
              <a:rPr dirty="0" sz="3000" spc="-5"/>
              <a:t>Results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78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58237" y="1648837"/>
          <a:ext cx="7769859" cy="2398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1860"/>
                <a:gridCol w="1695450"/>
                <a:gridCol w="1938655"/>
                <a:gridCol w="1938654"/>
              </a:tblGrid>
              <a:tr h="4590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Fast</a:t>
                      </a:r>
                      <a:r>
                        <a:rPr dirty="0" sz="1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 b="1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Faster</a:t>
                      </a:r>
                      <a:r>
                        <a:rPr dirty="0" sz="18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 b="1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1011524">
                <a:tc>
                  <a:txBody>
                    <a:bodyPr/>
                    <a:lstStyle/>
                    <a:p>
                      <a:pPr marL="85725" marR="758190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Test time</a:t>
                      </a:r>
                      <a:r>
                        <a:rPr dirty="0" sz="18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per  image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(with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proposals)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50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0.2</a:t>
                      </a:r>
                      <a:r>
                        <a:rPr dirty="0" sz="1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 b="1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25x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250x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mAP (VOC</a:t>
                      </a:r>
                      <a:r>
                        <a:rPr dirty="0" sz="18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2007)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66.0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66.9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66.9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738441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Object Detection</a:t>
            </a:r>
            <a:r>
              <a:rPr dirty="0" sz="3000" spc="-20"/>
              <a:t> </a:t>
            </a:r>
            <a:r>
              <a:rPr dirty="0" sz="3000" spc="-5"/>
              <a:t>State-of-the-art:</a:t>
            </a:r>
            <a:endParaRPr sz="3000"/>
          </a:p>
          <a:p>
            <a:pPr marL="12700">
              <a:lnSpc>
                <a:spcPct val="100000"/>
              </a:lnSpc>
            </a:pPr>
            <a:r>
              <a:rPr dirty="0" sz="3000" spc="-5"/>
              <a:t>ResNet 101 </a:t>
            </a:r>
            <a:r>
              <a:rPr dirty="0" sz="3000"/>
              <a:t>+ </a:t>
            </a:r>
            <a:r>
              <a:rPr dirty="0" sz="3000" spc="-5"/>
              <a:t>Faster R-CNN </a:t>
            </a:r>
            <a:r>
              <a:rPr dirty="0" sz="3000"/>
              <a:t>+ some</a:t>
            </a:r>
            <a:r>
              <a:rPr dirty="0" sz="3000" spc="-110"/>
              <a:t> </a:t>
            </a:r>
            <a:r>
              <a:rPr dirty="0" sz="3000" spc="-5"/>
              <a:t>extras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161062" y="1572103"/>
            <a:ext cx="6413256" cy="2186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3025" y="4333937"/>
            <a:ext cx="436181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He et. al, </a:t>
            </a:r>
            <a:r>
              <a:rPr dirty="0" sz="1100">
                <a:latin typeface="Arial"/>
                <a:cs typeface="Arial"/>
              </a:rPr>
              <a:t>“Deep </a:t>
            </a:r>
            <a:r>
              <a:rPr dirty="0" sz="1100" spc="-5">
                <a:latin typeface="Arial"/>
                <a:cs typeface="Arial"/>
              </a:rPr>
              <a:t>Residual Learning for Image Recognition”, arXiv</a:t>
            </a:r>
            <a:r>
              <a:rPr dirty="0" sz="1100" spc="-60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2015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78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55245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ImageNet Detection 2013 </a:t>
            </a:r>
            <a:r>
              <a:rPr dirty="0" sz="3000"/>
              <a:t>-</a:t>
            </a:r>
            <a:r>
              <a:rPr dirty="0" sz="3000" spc="-95"/>
              <a:t> </a:t>
            </a:r>
            <a:r>
              <a:rPr dirty="0" sz="3000" spc="-5"/>
              <a:t>2015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839363" y="1010045"/>
            <a:ext cx="4746978" cy="3448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78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79996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 spc="-10"/>
              <a:t>YOLO: You </a:t>
            </a:r>
            <a:r>
              <a:rPr dirty="0" sz="3000" spc="-5"/>
              <a:t>Only Look</a:t>
            </a:r>
            <a:r>
              <a:rPr dirty="0" sz="3000" spc="-80"/>
              <a:t> </a:t>
            </a:r>
            <a:r>
              <a:rPr dirty="0" sz="3000" spc="-5"/>
              <a:t>Once  Detection as</a:t>
            </a:r>
            <a:r>
              <a:rPr dirty="0" sz="3000" spc="-30"/>
              <a:t> </a:t>
            </a:r>
            <a:r>
              <a:rPr dirty="0" sz="3000" spc="-5"/>
              <a:t>Regression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5473975" y="702616"/>
            <a:ext cx="3439111" cy="2077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30737" y="3137057"/>
            <a:ext cx="4361028" cy="12406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79375" y="1206031"/>
            <a:ext cx="4195445" cy="27857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Divide image into </a:t>
            </a:r>
            <a:r>
              <a:rPr dirty="0" sz="1800">
                <a:latin typeface="Arial"/>
                <a:cs typeface="Arial"/>
              </a:rPr>
              <a:t>S x S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grid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Within each grid </a:t>
            </a:r>
            <a:r>
              <a:rPr dirty="0" sz="1800">
                <a:latin typeface="Arial"/>
                <a:cs typeface="Arial"/>
              </a:rPr>
              <a:t>cell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predict:</a:t>
            </a:r>
            <a:endParaRPr sz="1800">
              <a:latin typeface="Arial"/>
              <a:cs typeface="Arial"/>
            </a:endParaRPr>
          </a:p>
          <a:p>
            <a:pPr marL="469900" marR="5080">
              <a:lnSpc>
                <a:spcPct val="100699"/>
              </a:lnSpc>
            </a:pPr>
            <a:r>
              <a:rPr dirty="0" sz="1800">
                <a:latin typeface="Arial"/>
                <a:cs typeface="Arial"/>
              </a:rPr>
              <a:t>B </a:t>
            </a:r>
            <a:r>
              <a:rPr dirty="0" sz="1800" spc="-5">
                <a:latin typeface="Arial"/>
                <a:cs typeface="Arial"/>
              </a:rPr>
              <a:t>Boxes: </a:t>
            </a:r>
            <a:r>
              <a:rPr dirty="0" sz="1800">
                <a:latin typeface="Arial"/>
                <a:cs typeface="Arial"/>
              </a:rPr>
              <a:t>4 coordinates +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confidence  </a:t>
            </a:r>
            <a:r>
              <a:rPr dirty="0" sz="1800" spc="-5">
                <a:latin typeface="Arial"/>
                <a:cs typeface="Arial"/>
              </a:rPr>
              <a:t>Class </a:t>
            </a:r>
            <a:r>
              <a:rPr dirty="0" sz="1800">
                <a:latin typeface="Arial"/>
                <a:cs typeface="Arial"/>
              </a:rPr>
              <a:t>scores: C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numbers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Arial"/>
              <a:cs typeface="Arial"/>
            </a:endParaRPr>
          </a:p>
          <a:p>
            <a:pPr marL="12700" marR="1560830">
              <a:lnSpc>
                <a:spcPct val="100699"/>
              </a:lnSpc>
            </a:pPr>
            <a:r>
              <a:rPr dirty="0" sz="1800" spc="-5">
                <a:latin typeface="Arial"/>
                <a:cs typeface="Arial"/>
              </a:rPr>
              <a:t>Regression from image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to  </a:t>
            </a:r>
            <a:r>
              <a:rPr dirty="0" sz="1800">
                <a:latin typeface="Arial"/>
                <a:cs typeface="Arial"/>
              </a:rPr>
              <a:t>7 x 7 x (5 * B + </a:t>
            </a:r>
            <a:r>
              <a:rPr dirty="0" sz="1800" spc="-5">
                <a:latin typeface="Arial"/>
                <a:cs typeface="Arial"/>
              </a:rPr>
              <a:t>C)</a:t>
            </a:r>
            <a:r>
              <a:rPr dirty="0" sz="1800" spc="-1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tensor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Direct prediction using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78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9375" y="4248570"/>
            <a:ext cx="27679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Arial"/>
                <a:cs typeface="Arial"/>
              </a:rPr>
              <a:t>Redmon et al, </a:t>
            </a:r>
            <a:r>
              <a:rPr dirty="0" sz="1000">
                <a:latin typeface="Arial"/>
                <a:cs typeface="Arial"/>
              </a:rPr>
              <a:t>“You </a:t>
            </a:r>
            <a:r>
              <a:rPr dirty="0" sz="1000" spc="-5">
                <a:latin typeface="Arial"/>
                <a:cs typeface="Arial"/>
              </a:rPr>
              <a:t>Only Look</a:t>
            </a:r>
            <a:r>
              <a:rPr dirty="0" sz="1000" spc="-3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Once: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Unified, Real-Time Object Detection”, arXiv</a:t>
            </a:r>
            <a:r>
              <a:rPr dirty="0" sz="1000" spc="-7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2015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900" y="127734"/>
            <a:ext cx="479996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latin typeface="Arial"/>
                <a:cs typeface="Arial"/>
              </a:rPr>
              <a:t>YOLO: You </a:t>
            </a:r>
            <a:r>
              <a:rPr dirty="0" sz="3000" spc="-5">
                <a:latin typeface="Arial"/>
                <a:cs typeface="Arial"/>
              </a:rPr>
              <a:t>Only Look</a:t>
            </a:r>
            <a:r>
              <a:rPr dirty="0" sz="3000" spc="-80">
                <a:latin typeface="Arial"/>
                <a:cs typeface="Arial"/>
              </a:rPr>
              <a:t> </a:t>
            </a:r>
            <a:r>
              <a:rPr dirty="0" sz="3000" spc="-5">
                <a:latin typeface="Arial"/>
                <a:cs typeface="Arial"/>
              </a:rPr>
              <a:t>Once  Detection as</a:t>
            </a:r>
            <a:r>
              <a:rPr dirty="0" sz="3000" spc="-30">
                <a:latin typeface="Arial"/>
                <a:cs typeface="Arial"/>
              </a:rPr>
              <a:t> </a:t>
            </a:r>
            <a:r>
              <a:rPr dirty="0" sz="3000" spc="-5">
                <a:latin typeface="Arial"/>
                <a:cs typeface="Arial"/>
              </a:rPr>
              <a:t>Regression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29962" y="1429787"/>
            <a:ext cx="4695824" cy="2714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79375" y="2310931"/>
            <a:ext cx="3511550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latin typeface="Arial"/>
                <a:cs typeface="Arial"/>
              </a:rPr>
              <a:t>Faster than Faster R-CNN, but not  as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good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78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9375" y="3972345"/>
            <a:ext cx="27679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Arial"/>
                <a:cs typeface="Arial"/>
              </a:rPr>
              <a:t>Redmon et al, </a:t>
            </a:r>
            <a:r>
              <a:rPr dirty="0" sz="1000">
                <a:latin typeface="Arial"/>
                <a:cs typeface="Arial"/>
              </a:rPr>
              <a:t>“You </a:t>
            </a:r>
            <a:r>
              <a:rPr dirty="0" sz="1000" spc="-5">
                <a:latin typeface="Arial"/>
                <a:cs typeface="Arial"/>
              </a:rPr>
              <a:t>Only Look</a:t>
            </a:r>
            <a:r>
              <a:rPr dirty="0" sz="1000" spc="-3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Once: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Unified, Real-Time Object Detection”, arXiv</a:t>
            </a:r>
            <a:r>
              <a:rPr dirty="0" sz="1000" spc="-7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2015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74218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Object Detection </a:t>
            </a:r>
            <a:r>
              <a:rPr dirty="0" sz="3000"/>
              <a:t>code</a:t>
            </a:r>
            <a:r>
              <a:rPr dirty="0" sz="3000" spc="-95"/>
              <a:t> </a:t>
            </a:r>
            <a:r>
              <a:rPr dirty="0" sz="3000" spc="-5"/>
              <a:t>links: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78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9825" y="795897"/>
            <a:ext cx="5767070" cy="3488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 b="1">
                <a:latin typeface="Arial"/>
                <a:cs typeface="Arial"/>
              </a:rPr>
              <a:t>R-CNN</a:t>
            </a:r>
            <a:endParaRPr sz="1600">
              <a:latin typeface="Arial"/>
              <a:cs typeface="Arial"/>
            </a:endParaRPr>
          </a:p>
          <a:p>
            <a:pPr marL="12700" marR="931544">
              <a:lnSpc>
                <a:spcPct val="101600"/>
              </a:lnSpc>
            </a:pPr>
            <a:r>
              <a:rPr dirty="0" sz="1600">
                <a:latin typeface="Arial"/>
                <a:cs typeface="Arial"/>
              </a:rPr>
              <a:t>(Cafffe + MATLAB): </a:t>
            </a:r>
            <a:r>
              <a:rPr dirty="0" u="heavy" sz="1600" spc="-5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2"/>
              </a:rPr>
              <a:t>https://github.com/rbgirshick/rcnn </a:t>
            </a:r>
            <a:r>
              <a:rPr dirty="0" sz="1600" spc="-5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Probably don’t use this; too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slow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latin typeface="Arial"/>
                <a:cs typeface="Arial"/>
              </a:rPr>
              <a:t>Fast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R-CNN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600">
                <a:latin typeface="Arial"/>
                <a:cs typeface="Arial"/>
              </a:rPr>
              <a:t>(Caffe + MATLAB):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u="heavy" sz="1600" spc="-5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3"/>
              </a:rPr>
              <a:t>https://github.com/rbgirshick/fast-rcnn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latin typeface="Arial"/>
                <a:cs typeface="Arial"/>
              </a:rPr>
              <a:t>Faster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R-CNN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dirty="0" sz="1600">
                <a:latin typeface="Arial"/>
                <a:cs typeface="Arial"/>
              </a:rPr>
              <a:t>(Caffe + MATLAB): </a:t>
            </a:r>
            <a:r>
              <a:rPr dirty="0" u="heavy" sz="1600" spc="-5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https://github.com/ShaoqingRen/faster_rcnn </a:t>
            </a:r>
            <a:r>
              <a:rPr dirty="0" sz="1600" spc="-5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(Caffe + </a:t>
            </a:r>
            <a:r>
              <a:rPr dirty="0" sz="1600" spc="-5">
                <a:latin typeface="Arial"/>
                <a:cs typeface="Arial"/>
              </a:rPr>
              <a:t>Python):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u="heavy" sz="1600" spc="-5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5"/>
              </a:rPr>
              <a:t>https://github.com/rbgirshick/py-faster-rcnn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latin typeface="Arial"/>
                <a:cs typeface="Arial"/>
              </a:rPr>
              <a:t>YOLO</a:t>
            </a:r>
            <a:endParaRPr sz="1600">
              <a:latin typeface="Arial"/>
              <a:cs typeface="Arial"/>
            </a:endParaRPr>
          </a:p>
          <a:p>
            <a:pPr marL="12700" marR="2855595">
              <a:lnSpc>
                <a:spcPct val="101600"/>
              </a:lnSpc>
            </a:pPr>
            <a:r>
              <a:rPr dirty="0" u="heavy" sz="1600" spc="-5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6"/>
              </a:rPr>
              <a:t>http://pjreddie.com/darknet/yolo/ </a:t>
            </a:r>
            <a:r>
              <a:rPr dirty="0" sz="1600" spc="-5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Maybe </a:t>
            </a:r>
            <a:r>
              <a:rPr dirty="0" sz="1600" spc="-5">
                <a:latin typeface="Arial"/>
                <a:cs typeface="Arial"/>
              </a:rPr>
              <a:t>try this for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projects?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450" y="1600212"/>
            <a:ext cx="2007149" cy="1665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0973" y="1011964"/>
            <a:ext cx="16764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D9D9D9"/>
                </a:solidFill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86080" y="846265"/>
            <a:ext cx="170878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+</a:t>
            </a:r>
            <a:r>
              <a:rPr dirty="0" sz="2000" spc="-110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Localization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395605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Computer </a:t>
            </a:r>
            <a:r>
              <a:rPr dirty="0" sz="3000" spc="-10"/>
              <a:t>Vision</a:t>
            </a:r>
            <a:r>
              <a:rPr dirty="0" sz="3000" spc="-90"/>
              <a:t> </a:t>
            </a:r>
            <a:r>
              <a:rPr dirty="0" sz="3000" spc="-5"/>
              <a:t>Tasks</a:t>
            </a:r>
            <a:endParaRPr sz="3000"/>
          </a:p>
        </p:txBody>
      </p:sp>
      <p:grpSp>
        <p:nvGrpSpPr>
          <p:cNvPr id="6" name="object 6"/>
          <p:cNvGrpSpPr/>
          <p:nvPr/>
        </p:nvGrpSpPr>
        <p:grpSpPr>
          <a:xfrm>
            <a:off x="2338088" y="1587039"/>
            <a:ext cx="2007235" cy="1741805"/>
            <a:chOff x="2338088" y="1587039"/>
            <a:chExt cx="2007235" cy="1741805"/>
          </a:xfrm>
        </p:grpSpPr>
        <p:sp>
          <p:nvSpPr>
            <p:cNvPr id="7" name="object 7"/>
            <p:cNvSpPr/>
            <p:nvPr/>
          </p:nvSpPr>
          <p:spPr>
            <a:xfrm>
              <a:off x="2338088" y="1607053"/>
              <a:ext cx="2007151" cy="16652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88329" y="1625139"/>
              <a:ext cx="1019175" cy="1665605"/>
            </a:xfrm>
            <a:custGeom>
              <a:avLst/>
              <a:gdLst/>
              <a:ahLst/>
              <a:cxnLst/>
              <a:rect l="l" t="t" r="r" b="b"/>
              <a:pathLst>
                <a:path w="1019175" h="1665604">
                  <a:moveTo>
                    <a:pt x="0" y="0"/>
                  </a:moveTo>
                  <a:lnTo>
                    <a:pt x="1019096" y="0"/>
                  </a:lnTo>
                  <a:lnTo>
                    <a:pt x="1019096" y="1665414"/>
                  </a:lnTo>
                  <a:lnTo>
                    <a:pt x="0" y="1665414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4430738" y="1613518"/>
            <a:ext cx="2227580" cy="1670685"/>
            <a:chOff x="4430738" y="1613518"/>
            <a:chExt cx="2227580" cy="1670685"/>
          </a:xfrm>
        </p:grpSpPr>
        <p:sp>
          <p:nvSpPr>
            <p:cNvPr id="10" name="object 10"/>
            <p:cNvSpPr/>
            <p:nvPr/>
          </p:nvSpPr>
          <p:spPr>
            <a:xfrm>
              <a:off x="4430738" y="1613518"/>
              <a:ext cx="2227377" cy="16705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03576" y="2064665"/>
              <a:ext cx="945515" cy="788035"/>
            </a:xfrm>
            <a:custGeom>
              <a:avLst/>
              <a:gdLst/>
              <a:ahLst/>
              <a:cxnLst/>
              <a:rect l="l" t="t" r="r" b="b"/>
              <a:pathLst>
                <a:path w="945514" h="788035">
                  <a:moveTo>
                    <a:pt x="0" y="19622"/>
                  </a:moveTo>
                  <a:lnTo>
                    <a:pt x="677907" y="19622"/>
                  </a:lnTo>
                  <a:lnTo>
                    <a:pt x="677907" y="787917"/>
                  </a:lnTo>
                  <a:lnTo>
                    <a:pt x="0" y="787917"/>
                  </a:lnTo>
                  <a:lnTo>
                    <a:pt x="0" y="19622"/>
                  </a:lnTo>
                  <a:close/>
                </a:path>
                <a:path w="945514" h="788035">
                  <a:moveTo>
                    <a:pt x="378424" y="0"/>
                  </a:moveTo>
                  <a:lnTo>
                    <a:pt x="945274" y="0"/>
                  </a:lnTo>
                  <a:lnTo>
                    <a:pt x="945274" y="600833"/>
                  </a:lnTo>
                  <a:lnTo>
                    <a:pt x="378424" y="600833"/>
                  </a:lnTo>
                  <a:lnTo>
                    <a:pt x="378424" y="0"/>
                  </a:lnTo>
                  <a:close/>
                </a:path>
              </a:pathLst>
            </a:custGeom>
            <a:ln w="38099">
              <a:solidFill>
                <a:srgbClr val="F4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09706" y="1714299"/>
              <a:ext cx="1128395" cy="1445895"/>
            </a:xfrm>
            <a:custGeom>
              <a:avLst/>
              <a:gdLst/>
              <a:ahLst/>
              <a:cxnLst/>
              <a:rect l="l" t="t" r="r" b="b"/>
              <a:pathLst>
                <a:path w="1128395" h="1445895">
                  <a:moveTo>
                    <a:pt x="0" y="0"/>
                  </a:moveTo>
                  <a:lnTo>
                    <a:pt x="1128094" y="0"/>
                  </a:lnTo>
                  <a:lnTo>
                    <a:pt x="1128094" y="1445852"/>
                  </a:lnTo>
                  <a:lnTo>
                    <a:pt x="0" y="144585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C9DAF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309452" y="2739043"/>
              <a:ext cx="353695" cy="421640"/>
            </a:xfrm>
            <a:custGeom>
              <a:avLst/>
              <a:gdLst/>
              <a:ahLst/>
              <a:cxnLst/>
              <a:rect l="l" t="t" r="r" b="b"/>
              <a:pathLst>
                <a:path w="353695" h="421639">
                  <a:moveTo>
                    <a:pt x="0" y="0"/>
                  </a:moveTo>
                  <a:lnTo>
                    <a:pt x="353142" y="0"/>
                  </a:lnTo>
                  <a:lnTo>
                    <a:pt x="353142" y="421108"/>
                  </a:lnTo>
                  <a:lnTo>
                    <a:pt x="0" y="42110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523076" y="998665"/>
            <a:ext cx="2040889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D9D9D9"/>
                </a:solidFill>
                <a:latin typeface="Arial"/>
                <a:cs typeface="Arial"/>
              </a:rPr>
              <a:t>Object</a:t>
            </a:r>
            <a:r>
              <a:rPr dirty="0" sz="2000" spc="-80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D9D9D9"/>
                </a:solidFill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743622" y="1607899"/>
            <a:ext cx="2242820" cy="1682114"/>
            <a:chOff x="6743622" y="1607899"/>
            <a:chExt cx="2242820" cy="1682114"/>
          </a:xfrm>
        </p:grpSpPr>
        <p:sp>
          <p:nvSpPr>
            <p:cNvPr id="16" name="object 16"/>
            <p:cNvSpPr/>
            <p:nvPr/>
          </p:nvSpPr>
          <p:spPr>
            <a:xfrm>
              <a:off x="6743622" y="1607899"/>
              <a:ext cx="2242359" cy="16817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921678" y="2046046"/>
              <a:ext cx="895985" cy="760730"/>
            </a:xfrm>
            <a:custGeom>
              <a:avLst/>
              <a:gdLst/>
              <a:ahLst/>
              <a:cxnLst/>
              <a:rect l="l" t="t" r="r" b="b"/>
              <a:pathLst>
                <a:path w="895984" h="760730">
                  <a:moveTo>
                    <a:pt x="895477" y="540435"/>
                  </a:moveTo>
                  <a:lnTo>
                    <a:pt x="857783" y="443026"/>
                  </a:lnTo>
                  <a:lnTo>
                    <a:pt x="804354" y="311061"/>
                  </a:lnTo>
                  <a:lnTo>
                    <a:pt x="804354" y="147675"/>
                  </a:lnTo>
                  <a:lnTo>
                    <a:pt x="779221" y="6286"/>
                  </a:lnTo>
                  <a:lnTo>
                    <a:pt x="744664" y="0"/>
                  </a:lnTo>
                  <a:lnTo>
                    <a:pt x="678675" y="84836"/>
                  </a:lnTo>
                  <a:lnTo>
                    <a:pt x="590702" y="97409"/>
                  </a:lnTo>
                  <a:lnTo>
                    <a:pt x="551408" y="86334"/>
                  </a:lnTo>
                  <a:lnTo>
                    <a:pt x="551408" y="442125"/>
                  </a:lnTo>
                  <a:lnTo>
                    <a:pt x="549859" y="439889"/>
                  </a:lnTo>
                  <a:lnTo>
                    <a:pt x="541807" y="398348"/>
                  </a:lnTo>
                  <a:lnTo>
                    <a:pt x="551408" y="442125"/>
                  </a:lnTo>
                  <a:lnTo>
                    <a:pt x="551408" y="86334"/>
                  </a:lnTo>
                  <a:lnTo>
                    <a:pt x="477278" y="65417"/>
                  </a:lnTo>
                  <a:lnTo>
                    <a:pt x="471309" y="34569"/>
                  </a:lnTo>
                  <a:lnTo>
                    <a:pt x="392747" y="37706"/>
                  </a:lnTo>
                  <a:lnTo>
                    <a:pt x="367614" y="141389"/>
                  </a:lnTo>
                  <a:lnTo>
                    <a:pt x="263931" y="166522"/>
                  </a:lnTo>
                  <a:lnTo>
                    <a:pt x="185381" y="91122"/>
                  </a:lnTo>
                  <a:lnTo>
                    <a:pt x="131965" y="116255"/>
                  </a:lnTo>
                  <a:lnTo>
                    <a:pt x="144526" y="307924"/>
                  </a:lnTo>
                  <a:lnTo>
                    <a:pt x="179095" y="411619"/>
                  </a:lnTo>
                  <a:lnTo>
                    <a:pt x="109969" y="342493"/>
                  </a:lnTo>
                  <a:lnTo>
                    <a:pt x="15709" y="433616"/>
                  </a:lnTo>
                  <a:lnTo>
                    <a:pt x="0" y="556145"/>
                  </a:lnTo>
                  <a:lnTo>
                    <a:pt x="160248" y="618985"/>
                  </a:lnTo>
                  <a:lnTo>
                    <a:pt x="229362" y="760374"/>
                  </a:lnTo>
                  <a:lnTo>
                    <a:pt x="681824" y="754087"/>
                  </a:lnTo>
                  <a:lnTo>
                    <a:pt x="678675" y="675538"/>
                  </a:lnTo>
                  <a:lnTo>
                    <a:pt x="590702" y="600138"/>
                  </a:lnTo>
                  <a:lnTo>
                    <a:pt x="615048" y="536206"/>
                  </a:lnTo>
                  <a:lnTo>
                    <a:pt x="615835" y="537298"/>
                  </a:lnTo>
                  <a:lnTo>
                    <a:pt x="600125" y="584415"/>
                  </a:lnTo>
                  <a:lnTo>
                    <a:pt x="766660" y="565569"/>
                  </a:lnTo>
                  <a:lnTo>
                    <a:pt x="895477" y="540435"/>
                  </a:lnTo>
                  <a:close/>
                </a:path>
              </a:pathLst>
            </a:custGeom>
            <a:solidFill>
              <a:srgbClr val="F4CCCC">
                <a:alpha val="5394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751186" y="1703565"/>
              <a:ext cx="1052830" cy="1414145"/>
            </a:xfrm>
            <a:custGeom>
              <a:avLst/>
              <a:gdLst/>
              <a:ahLst/>
              <a:cxnLst/>
              <a:rect l="l" t="t" r="r" b="b"/>
              <a:pathLst>
                <a:path w="1052829" h="1414145">
                  <a:moveTo>
                    <a:pt x="452444" y="1413918"/>
                  </a:moveTo>
                  <a:lnTo>
                    <a:pt x="241932" y="1344787"/>
                  </a:lnTo>
                  <a:lnTo>
                    <a:pt x="65973" y="1247390"/>
                  </a:lnTo>
                  <a:lnTo>
                    <a:pt x="141378" y="860920"/>
                  </a:lnTo>
                  <a:lnTo>
                    <a:pt x="72260" y="716383"/>
                  </a:lnTo>
                  <a:lnTo>
                    <a:pt x="150809" y="496441"/>
                  </a:lnTo>
                  <a:lnTo>
                    <a:pt x="0" y="336200"/>
                  </a:lnTo>
                  <a:lnTo>
                    <a:pt x="207366" y="6287"/>
                  </a:lnTo>
                  <a:lnTo>
                    <a:pt x="364464" y="0"/>
                  </a:lnTo>
                  <a:lnTo>
                    <a:pt x="694377" y="100540"/>
                  </a:lnTo>
                  <a:lnTo>
                    <a:pt x="776070" y="351904"/>
                  </a:lnTo>
                  <a:lnTo>
                    <a:pt x="688104" y="487010"/>
                  </a:lnTo>
                  <a:lnTo>
                    <a:pt x="1052569" y="1137419"/>
                  </a:lnTo>
                  <a:lnTo>
                    <a:pt x="992881" y="1363634"/>
                  </a:lnTo>
                  <a:lnTo>
                    <a:pt x="452444" y="1413918"/>
                  </a:lnTo>
                  <a:close/>
                </a:path>
              </a:pathLst>
            </a:custGeom>
            <a:solidFill>
              <a:srgbClr val="C9DAF7">
                <a:alpha val="477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660062" y="2784428"/>
              <a:ext cx="327025" cy="339725"/>
            </a:xfrm>
            <a:custGeom>
              <a:avLst/>
              <a:gdLst/>
              <a:ahLst/>
              <a:cxnLst/>
              <a:rect l="l" t="t" r="r" b="b"/>
              <a:pathLst>
                <a:path w="327025" h="339725">
                  <a:moveTo>
                    <a:pt x="241933" y="339330"/>
                  </a:moveTo>
                  <a:lnTo>
                    <a:pt x="0" y="295347"/>
                  </a:lnTo>
                  <a:lnTo>
                    <a:pt x="69117" y="160241"/>
                  </a:lnTo>
                  <a:lnTo>
                    <a:pt x="34565" y="100540"/>
                  </a:lnTo>
                  <a:lnTo>
                    <a:pt x="75405" y="0"/>
                  </a:lnTo>
                  <a:lnTo>
                    <a:pt x="194806" y="0"/>
                  </a:lnTo>
                  <a:lnTo>
                    <a:pt x="219942" y="97396"/>
                  </a:lnTo>
                  <a:lnTo>
                    <a:pt x="188519" y="169671"/>
                  </a:lnTo>
                  <a:lnTo>
                    <a:pt x="248219" y="191663"/>
                  </a:lnTo>
                  <a:lnTo>
                    <a:pt x="295346" y="169671"/>
                  </a:lnTo>
                  <a:lnTo>
                    <a:pt x="326769" y="248220"/>
                  </a:lnTo>
                  <a:lnTo>
                    <a:pt x="241933" y="339330"/>
                  </a:lnTo>
                  <a:close/>
                </a:path>
              </a:pathLst>
            </a:custGeom>
            <a:solidFill>
              <a:srgbClr val="93C47D">
                <a:alpha val="5394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7005301" y="846265"/>
            <a:ext cx="170180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2385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D9D9D9"/>
                </a:solidFill>
                <a:latin typeface="Arial"/>
                <a:cs typeface="Arial"/>
              </a:rPr>
              <a:t>Instance  Segmentation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786957" y="4713450"/>
            <a:ext cx="217804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 sz="2000">
                <a:solidFill>
                  <a:srgbClr val="FFFFFF"/>
                </a:solidFill>
                <a:latin typeface="Arial"/>
                <a:cs typeface="Arial"/>
              </a:rPr>
              <a:t>1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112649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Recap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4166" sz="300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dirty="0" baseline="-4166" sz="3000" spc="-7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dirty="0" baseline="-4166" sz="3000" spc="-165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baseline="1388" sz="3000" spc="-7"/>
              <a:t>Lecture </a:t>
            </a:r>
            <a:r>
              <a:rPr dirty="0" baseline="1388" sz="3000"/>
              <a:t>8 -</a:t>
            </a:r>
            <a:r>
              <a:rPr dirty="0" baseline="1388" sz="3000" spc="-270"/>
              <a:t> </a:t>
            </a:r>
            <a:fld id="{81D60167-4931-47E6-BA6A-407CBD079E47}" type="slidenum">
              <a:rPr dirty="0" sz="2000"/>
              <a:t>78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dirty="0" spc="-5"/>
              <a:t>Feb</a:t>
            </a:r>
            <a:r>
              <a:rPr dirty="0" spc="-100"/>
              <a:t> </a:t>
            </a:r>
            <a:r>
              <a:rPr dirty="0" spc="-5"/>
              <a:t>2016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pc="-5"/>
              <a:t>Fei-Fei Li </a:t>
            </a:r>
            <a:r>
              <a:rPr dirty="0"/>
              <a:t>&amp; </a:t>
            </a:r>
            <a:r>
              <a:rPr dirty="0" spc="-5"/>
              <a:t>Andrej Karpathy </a:t>
            </a:r>
            <a:r>
              <a:rPr dirty="0"/>
              <a:t>&amp; Justin</a:t>
            </a:r>
            <a:r>
              <a:rPr dirty="0" spc="-114"/>
              <a:t> </a:t>
            </a:r>
            <a:r>
              <a:rPr dirty="0"/>
              <a:t>Johnson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3900" y="668306"/>
            <a:ext cx="8046720" cy="3890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Localization</a:t>
            </a:r>
            <a:r>
              <a:rPr dirty="0" sz="1800" spc="-5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dirty="0" sz="1800" spc="-5">
                <a:latin typeface="Arial"/>
                <a:cs typeface="Arial"/>
              </a:rPr>
              <a:t>Find </a:t>
            </a:r>
            <a:r>
              <a:rPr dirty="0" sz="1800">
                <a:latin typeface="Arial"/>
                <a:cs typeface="Arial"/>
              </a:rPr>
              <a:t>a </a:t>
            </a:r>
            <a:r>
              <a:rPr dirty="0" sz="1800" spc="-5">
                <a:latin typeface="Arial"/>
                <a:cs typeface="Arial"/>
              </a:rPr>
              <a:t>fixed number of objects </a:t>
            </a:r>
            <a:r>
              <a:rPr dirty="0" sz="1800">
                <a:latin typeface="Arial"/>
                <a:cs typeface="Arial"/>
              </a:rPr>
              <a:t>(one </a:t>
            </a:r>
            <a:r>
              <a:rPr dirty="0" sz="1800" spc="-5">
                <a:latin typeface="Arial"/>
                <a:cs typeface="Arial"/>
              </a:rPr>
              <a:t>or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many)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dirty="0" sz="1800" spc="-5">
                <a:latin typeface="Arial"/>
                <a:cs typeface="Arial"/>
              </a:rPr>
              <a:t>L2 </a:t>
            </a:r>
            <a:r>
              <a:rPr dirty="0" sz="1800">
                <a:latin typeface="Arial"/>
                <a:cs typeface="Arial"/>
              </a:rPr>
              <a:t>regression </a:t>
            </a:r>
            <a:r>
              <a:rPr dirty="0" sz="1800" spc="-5">
                <a:latin typeface="Arial"/>
                <a:cs typeface="Arial"/>
              </a:rPr>
              <a:t>from CNN features to box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coordinates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dirty="0" sz="1800">
                <a:latin typeface="Arial"/>
                <a:cs typeface="Arial"/>
              </a:rPr>
              <a:t>Much simpler </a:t>
            </a:r>
            <a:r>
              <a:rPr dirty="0" sz="1800" spc="-5">
                <a:latin typeface="Arial"/>
                <a:cs typeface="Arial"/>
              </a:rPr>
              <a:t>than detection; </a:t>
            </a:r>
            <a:r>
              <a:rPr dirty="0" sz="1800">
                <a:latin typeface="Arial"/>
                <a:cs typeface="Arial"/>
              </a:rPr>
              <a:t>consider </a:t>
            </a:r>
            <a:r>
              <a:rPr dirty="0" sz="1800" spc="-5">
                <a:latin typeface="Arial"/>
                <a:cs typeface="Arial"/>
              </a:rPr>
              <a:t>it for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projects!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dirty="0" sz="1800" spc="-5">
                <a:latin typeface="Arial"/>
                <a:cs typeface="Arial"/>
              </a:rPr>
              <a:t>Overfeat: Regression </a:t>
            </a:r>
            <a:r>
              <a:rPr dirty="0" sz="1800">
                <a:latin typeface="Arial"/>
                <a:cs typeface="Arial"/>
              </a:rPr>
              <a:t>+ </a:t>
            </a:r>
            <a:r>
              <a:rPr dirty="0" sz="1800" spc="-5">
                <a:latin typeface="Arial"/>
                <a:cs typeface="Arial"/>
              </a:rPr>
              <a:t>efficient </a:t>
            </a:r>
            <a:r>
              <a:rPr dirty="0" sz="1800">
                <a:latin typeface="Arial"/>
                <a:cs typeface="Arial"/>
              </a:rPr>
              <a:t>sliding </a:t>
            </a:r>
            <a:r>
              <a:rPr dirty="0" sz="1800" spc="-5">
                <a:latin typeface="Arial"/>
                <a:cs typeface="Arial"/>
              </a:rPr>
              <a:t>window with FC </a:t>
            </a:r>
            <a:r>
              <a:rPr dirty="0" sz="1800">
                <a:latin typeface="Arial"/>
                <a:cs typeface="Arial"/>
              </a:rPr>
              <a:t>-&gt; conv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conversion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dirty="0" sz="1800" spc="-5">
                <a:latin typeface="Arial"/>
                <a:cs typeface="Arial"/>
              </a:rPr>
              <a:t>Deeper networks do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better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 spc="-5" b="1">
                <a:latin typeface="Arial"/>
                <a:cs typeface="Arial"/>
              </a:rPr>
              <a:t>Object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Detection</a:t>
            </a:r>
            <a:r>
              <a:rPr dirty="0" sz="1800" spc="-5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dirty="0" sz="1800" spc="-5">
                <a:latin typeface="Arial"/>
                <a:cs typeface="Arial"/>
              </a:rPr>
              <a:t>Find </a:t>
            </a:r>
            <a:r>
              <a:rPr dirty="0" sz="1800">
                <a:latin typeface="Arial"/>
                <a:cs typeface="Arial"/>
              </a:rPr>
              <a:t>a variable </a:t>
            </a:r>
            <a:r>
              <a:rPr dirty="0" sz="1800" spc="-5">
                <a:latin typeface="Arial"/>
                <a:cs typeface="Arial"/>
              </a:rPr>
              <a:t>number of objects by </a:t>
            </a:r>
            <a:r>
              <a:rPr dirty="0" sz="1800">
                <a:latin typeface="Arial"/>
                <a:cs typeface="Arial"/>
              </a:rPr>
              <a:t>classifying </a:t>
            </a:r>
            <a:r>
              <a:rPr dirty="0" sz="1800" spc="-5">
                <a:latin typeface="Arial"/>
                <a:cs typeface="Arial"/>
              </a:rPr>
              <a:t>image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regions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dirty="0" sz="1800" spc="-5">
                <a:latin typeface="Arial"/>
                <a:cs typeface="Arial"/>
              </a:rPr>
              <a:t>Before CNNs: dense </a:t>
            </a:r>
            <a:r>
              <a:rPr dirty="0" sz="1800">
                <a:latin typeface="Arial"/>
                <a:cs typeface="Arial"/>
              </a:rPr>
              <a:t>multiscale sliding </a:t>
            </a:r>
            <a:r>
              <a:rPr dirty="0" sz="1800" spc="-5">
                <a:latin typeface="Arial"/>
                <a:cs typeface="Arial"/>
              </a:rPr>
              <a:t>window </a:t>
            </a:r>
            <a:r>
              <a:rPr dirty="0" sz="1800">
                <a:latin typeface="Arial"/>
                <a:cs typeface="Arial"/>
              </a:rPr>
              <a:t>(HoG,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DPM)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dirty="0" sz="1800" spc="-5">
                <a:latin typeface="Arial"/>
                <a:cs typeface="Arial"/>
              </a:rPr>
              <a:t>Avoid dense </a:t>
            </a:r>
            <a:r>
              <a:rPr dirty="0" sz="1800">
                <a:latin typeface="Arial"/>
                <a:cs typeface="Arial"/>
              </a:rPr>
              <a:t>sliding </a:t>
            </a:r>
            <a:r>
              <a:rPr dirty="0" sz="1800" spc="-5">
                <a:latin typeface="Arial"/>
                <a:cs typeface="Arial"/>
              </a:rPr>
              <a:t>window with </a:t>
            </a:r>
            <a:r>
              <a:rPr dirty="0" sz="1800">
                <a:latin typeface="Arial"/>
                <a:cs typeface="Arial"/>
              </a:rPr>
              <a:t>region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proposals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dirty="0" sz="1800" spc="-5">
                <a:latin typeface="Arial"/>
                <a:cs typeface="Arial"/>
              </a:rPr>
              <a:t>R-CNN: Selective Search </a:t>
            </a:r>
            <a:r>
              <a:rPr dirty="0" sz="1800">
                <a:latin typeface="Arial"/>
                <a:cs typeface="Arial"/>
              </a:rPr>
              <a:t>+ </a:t>
            </a:r>
            <a:r>
              <a:rPr dirty="0" sz="1800" spc="-5">
                <a:latin typeface="Arial"/>
                <a:cs typeface="Arial"/>
              </a:rPr>
              <a:t>CNN </a:t>
            </a:r>
            <a:r>
              <a:rPr dirty="0" sz="1800">
                <a:latin typeface="Arial"/>
                <a:cs typeface="Arial"/>
              </a:rPr>
              <a:t>classification /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regression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dirty="0" sz="1800" spc="-5">
                <a:latin typeface="Arial"/>
                <a:cs typeface="Arial"/>
              </a:rPr>
              <a:t>Fast R-CNN: Swap order of </a:t>
            </a:r>
            <a:r>
              <a:rPr dirty="0" sz="1800">
                <a:latin typeface="Arial"/>
                <a:cs typeface="Arial"/>
              </a:rPr>
              <a:t>convolutions </a:t>
            </a:r>
            <a:r>
              <a:rPr dirty="0" sz="1800" spc="-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region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extraction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dirty="0" sz="1800" spc="-5">
                <a:latin typeface="Arial"/>
                <a:cs typeface="Arial"/>
              </a:rPr>
              <a:t>Faster R-CNN: Compute </a:t>
            </a:r>
            <a:r>
              <a:rPr dirty="0" sz="1800">
                <a:latin typeface="Arial"/>
                <a:cs typeface="Arial"/>
              </a:rPr>
              <a:t>region </a:t>
            </a:r>
            <a:r>
              <a:rPr dirty="0" sz="1800" spc="-5">
                <a:latin typeface="Arial"/>
                <a:cs typeface="Arial"/>
              </a:rPr>
              <a:t>proposals within the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dirty="0" sz="1800" spc="-5">
                <a:latin typeface="Arial"/>
                <a:cs typeface="Arial"/>
              </a:rPr>
              <a:t>Deeper networks do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better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5C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2021-01-27T08:25:38Z</dcterms:created>
  <dcterms:modified xsi:type="dcterms:W3CDTF">2021-01-27T08:25:38Z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